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2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46"/>
  </p:notesMasterIdLst>
  <p:sldIdLst>
    <p:sldId id="257" r:id="rId2"/>
    <p:sldId id="307" r:id="rId3"/>
    <p:sldId id="283" r:id="rId4"/>
    <p:sldId id="268" r:id="rId5"/>
    <p:sldId id="281" r:id="rId6"/>
    <p:sldId id="321" r:id="rId7"/>
    <p:sldId id="282" r:id="rId8"/>
    <p:sldId id="341" r:id="rId9"/>
    <p:sldId id="262" r:id="rId10"/>
    <p:sldId id="312" r:id="rId11"/>
    <p:sldId id="314" r:id="rId12"/>
    <p:sldId id="320" r:id="rId13"/>
    <p:sldId id="315" r:id="rId14"/>
    <p:sldId id="316" r:id="rId15"/>
    <p:sldId id="317" r:id="rId16"/>
    <p:sldId id="318" r:id="rId17"/>
    <p:sldId id="319" r:id="rId18"/>
    <p:sldId id="313" r:id="rId19"/>
    <p:sldId id="280" r:id="rId20"/>
    <p:sldId id="310" r:id="rId21"/>
    <p:sldId id="311" r:id="rId22"/>
    <p:sldId id="291" r:id="rId23"/>
    <p:sldId id="277" r:id="rId24"/>
    <p:sldId id="263" r:id="rId25"/>
    <p:sldId id="322" r:id="rId26"/>
    <p:sldId id="323" r:id="rId27"/>
    <p:sldId id="328" r:id="rId28"/>
    <p:sldId id="324" r:id="rId29"/>
    <p:sldId id="325" r:id="rId30"/>
    <p:sldId id="271" r:id="rId31"/>
    <p:sldId id="273" r:id="rId32"/>
    <p:sldId id="326" r:id="rId33"/>
    <p:sldId id="296" r:id="rId34"/>
    <p:sldId id="305" r:id="rId35"/>
    <p:sldId id="306" r:id="rId36"/>
    <p:sldId id="331" r:id="rId37"/>
    <p:sldId id="332" r:id="rId38"/>
    <p:sldId id="333" r:id="rId39"/>
    <p:sldId id="334" r:id="rId40"/>
    <p:sldId id="335" r:id="rId41"/>
    <p:sldId id="337" r:id="rId42"/>
    <p:sldId id="338" r:id="rId43"/>
    <p:sldId id="339" r:id="rId44"/>
    <p:sldId id="340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36" autoAdjust="0"/>
    <p:restoredTop sz="86400" autoAdjust="0"/>
  </p:normalViewPr>
  <p:slideViewPr>
    <p:cSldViewPr>
      <p:cViewPr varScale="1">
        <p:scale>
          <a:sx n="116" d="100"/>
          <a:sy n="116" d="100"/>
        </p:scale>
        <p:origin x="166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338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150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0F9C92-8424-4616-AFAB-DCAE3078FAD2}" type="datetimeFigureOut">
              <a:rPr lang="en-US" smtClean="0"/>
              <a:t>4/27/2013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2BDBA1-2921-4EAF-B06D-18CEBEEE7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918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110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BDBA1-2921-4EAF-B06D-18CEBEEE78B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312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BDBA1-2921-4EAF-B06D-18CEBEEE78B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588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BDBA1-2921-4EAF-B06D-18CEBEEE78B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487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BDBA1-2921-4EAF-B06D-18CEBEEE78B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511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BDBA1-2921-4EAF-B06D-18CEBEEE78B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9604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BDBA1-2921-4EAF-B06D-18CEBEEE78B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9361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BDBA1-2921-4EAF-B06D-18CEBEEE78B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1941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BDBA1-2921-4EAF-B06D-18CEBEEE78B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476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7131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BDBA1-2921-4EAF-B06D-18CEBEEE78B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557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BDBA1-2921-4EAF-B06D-18CEBEEE78B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8112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BDBA1-2921-4EAF-B06D-18CEBEEE78B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709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BDBA1-2921-4EAF-B06D-18CEBEEE78B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3708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315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BDBA1-2921-4EAF-B06D-18CEBEEE78B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372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BDBA1-2921-4EAF-B06D-18CEBEEE78B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569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5834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3355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7737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BDBA1-2921-4EAF-B06D-18CEBEEE78B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489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994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BDBA1-2921-4EAF-B06D-18CEBEEE78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1306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BDBA1-2921-4EAF-B06D-18CEBEEE78B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6100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BDBA1-2921-4EAF-B06D-18CEBEEE78B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961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4922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315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BDBA1-2921-4EAF-B06D-18CEBEEE78B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258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BDBA1-2921-4EAF-B06D-18CEBEEE78B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5688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BDBA1-2921-4EAF-B06D-18CEBEEE78B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5508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BDBA1-2921-4EAF-B06D-18CEBEEE78B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101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BDBA1-2921-4EAF-B06D-18CEBEEE78B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2027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547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BDBA1-2921-4EAF-B06D-18CEBEEE78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429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BDBA1-2921-4EAF-B06D-18CEBEEE78B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80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702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BDBA1-2921-4EAF-B06D-18CEBEEE78B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467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E770-3004-41DB-8113-4F3244D65EA7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933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BDBA1-2921-4EAF-B06D-18CEBEEE78B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75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8289-F44D-4849-9E90-6A7E351E9FAB}" type="datetimeFigureOut">
              <a:rPr lang="en-US" smtClean="0"/>
              <a:t>4/27/2013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391E-7C8B-4D9A-82BD-E8CB2AD3E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064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8289-F44D-4849-9E90-6A7E351E9FAB}" type="datetimeFigureOut">
              <a:rPr lang="en-US" smtClean="0"/>
              <a:t>4/27/2013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391E-7C8B-4D9A-82BD-E8CB2AD3E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047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8289-F44D-4849-9E90-6A7E351E9FAB}" type="datetimeFigureOut">
              <a:rPr lang="en-US" smtClean="0"/>
              <a:t>4/27/2013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391E-7C8B-4D9A-82BD-E8CB2AD3E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060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8289-F44D-4849-9E90-6A7E351E9FAB}" type="datetimeFigureOut">
              <a:rPr lang="en-US" smtClean="0"/>
              <a:t>4/27/2013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391E-7C8B-4D9A-82BD-E8CB2AD3E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765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8289-F44D-4849-9E90-6A7E351E9FAB}" type="datetimeFigureOut">
              <a:rPr lang="en-US" smtClean="0"/>
              <a:t>4/27/2013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391E-7C8B-4D9A-82BD-E8CB2AD3E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841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8289-F44D-4849-9E90-6A7E351E9FAB}" type="datetimeFigureOut">
              <a:rPr lang="en-US" smtClean="0"/>
              <a:t>4/27/2013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391E-7C8B-4D9A-82BD-E8CB2AD3E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70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8289-F44D-4849-9E90-6A7E351E9FAB}" type="datetimeFigureOut">
              <a:rPr lang="en-US" smtClean="0"/>
              <a:t>4/27/2013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391E-7C8B-4D9A-82BD-E8CB2AD3E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319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8289-F44D-4849-9E90-6A7E351E9FAB}" type="datetimeFigureOut">
              <a:rPr lang="en-US" smtClean="0"/>
              <a:t>4/27/2013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391E-7C8B-4D9A-82BD-E8CB2AD3E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557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8289-F44D-4849-9E90-6A7E351E9FAB}" type="datetimeFigureOut">
              <a:rPr lang="en-US" smtClean="0"/>
              <a:t>4/27/2013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391E-7C8B-4D9A-82BD-E8CB2AD3E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97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8289-F44D-4849-9E90-6A7E351E9FAB}" type="datetimeFigureOut">
              <a:rPr lang="en-US" smtClean="0"/>
              <a:t>4/27/2013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391E-7C8B-4D9A-82BD-E8CB2AD3E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55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8289-F44D-4849-9E90-6A7E351E9FAB}" type="datetimeFigureOut">
              <a:rPr lang="en-US" smtClean="0"/>
              <a:t>4/27/2013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391E-7C8B-4D9A-82BD-E8CB2AD3E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9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828289-F44D-4849-9E90-6A7E351E9FAB}" type="datetimeFigureOut">
              <a:rPr lang="en-US" smtClean="0"/>
              <a:t>4/27/2013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60391E-7C8B-4D9A-82BD-E8CB2AD3E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482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hyperlink" Target="file:///C:\Program%20Files%20(x86)\Google\Chrome\Application\chrome.exe" TargetMode="Externa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54.pn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3.jpeg"/><Relationship Id="rId20" Type="http://schemas.openxmlformats.org/officeDocument/2006/relationships/image" Target="../media/image37.png"/><Relationship Id="rId1" Type="http://schemas.openxmlformats.org/officeDocument/2006/relationships/tags" Target="../tags/tag1.xml"/><Relationship Id="rId6" Type="http://schemas.openxmlformats.org/officeDocument/2006/relationships/image" Target="../media/image23.gif"/><Relationship Id="rId11" Type="http://schemas.openxmlformats.org/officeDocument/2006/relationships/image" Target="../media/image28.png"/><Relationship Id="rId5" Type="http://schemas.openxmlformats.org/officeDocument/2006/relationships/image" Target="../media/image22.jpe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6.jpeg"/><Relationship Id="rId4" Type="http://schemas.openxmlformats.org/officeDocument/2006/relationships/image" Target="../media/image2.png"/><Relationship Id="rId9" Type="http://schemas.openxmlformats.org/officeDocument/2006/relationships/image" Target="../media/image26.png"/><Relationship Id="rId14" Type="http://schemas.openxmlformats.org/officeDocument/2006/relationships/image" Target="../media/image3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886200"/>
            <a:ext cx="9144000" cy="29908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00050" y="4267200"/>
            <a:ext cx="3028950" cy="1495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presented by</a:t>
            </a: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Bryan Hunter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sz="12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Firefly Logic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5486400" y="4263146"/>
            <a:ext cx="3352800" cy="2209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>
                <a:solidFill>
                  <a:prstClr val="white">
                    <a:lumMod val="95000"/>
                  </a:prstClr>
                </a:solidFill>
              </a:rPr>
              <a:t>Twitter</a:t>
            </a:r>
            <a:r>
              <a:rPr lang="en-US" sz="2800" dirty="0">
                <a:solidFill>
                  <a:prstClr val="white">
                    <a:lumMod val="95000"/>
                  </a:prstClr>
                </a:solidFill>
              </a:rPr>
              <a:t/>
            </a:r>
            <a:br>
              <a:rPr lang="en-US" sz="2800" dirty="0">
                <a:solidFill>
                  <a:prstClr val="white">
                    <a:lumMod val="95000"/>
                  </a:prstClr>
                </a:solidFill>
              </a:rPr>
            </a:br>
            <a:r>
              <a:rPr lang="en-US" sz="2800" dirty="0" smtClean="0">
                <a:solidFill>
                  <a:prstClr val="white">
                    <a:lumMod val="95000"/>
                  </a:prstClr>
                </a:solidFill>
              </a:rPr>
              <a:t>#cpl13</a:t>
            </a:r>
            <a:r>
              <a:rPr lang="en-US" sz="2000" dirty="0" smtClean="0">
                <a:solidFill>
                  <a:prstClr val="white">
                    <a:lumMod val="95000"/>
                  </a:prstClr>
                </a:solidFill>
              </a:rPr>
              <a:t>  </a:t>
            </a:r>
            <a:br>
              <a:rPr lang="en-US" sz="2000" dirty="0" smtClean="0">
                <a:solidFill>
                  <a:prstClr val="white">
                    <a:lumMod val="95000"/>
                  </a:prstClr>
                </a:solidFill>
              </a:rPr>
            </a:br>
            <a:r>
              <a:rPr lang="en-US" sz="2800" dirty="0" smtClean="0">
                <a:solidFill>
                  <a:prstClr val="white">
                    <a:lumMod val="95000"/>
                  </a:prstClr>
                </a:solidFill>
              </a:rPr>
              <a:t>#</a:t>
            </a:r>
            <a:r>
              <a:rPr lang="en-US" sz="2800" dirty="0" err="1" smtClean="0">
                <a:solidFill>
                  <a:prstClr val="white">
                    <a:lumMod val="95000"/>
                  </a:prstClr>
                </a:solidFill>
              </a:rPr>
              <a:t>erlang</a:t>
            </a:r>
            <a:endParaRPr lang="en-US" sz="2800" dirty="0">
              <a:solidFill>
                <a:prstClr val="white">
                  <a:lumMod val="95000"/>
                </a:prstClr>
              </a:solidFill>
            </a:endParaRPr>
          </a:p>
          <a:p>
            <a:pPr algn="r"/>
            <a:r>
              <a:rPr lang="en-US" sz="2000" dirty="0" smtClean="0">
                <a:solidFill>
                  <a:prstClr val="white">
                    <a:lumMod val="95000"/>
                  </a:prstClr>
                </a:solidFill>
              </a:rPr>
              <a:t>@</a:t>
            </a:r>
            <a:r>
              <a:rPr lang="en-US" sz="2000" dirty="0" err="1">
                <a:solidFill>
                  <a:prstClr val="white">
                    <a:lumMod val="95000"/>
                  </a:prstClr>
                </a:solidFill>
              </a:rPr>
              <a:t>bryan_hunter</a:t>
            </a:r>
            <a:endParaRPr lang="en-US" sz="2000" dirty="0">
              <a:solidFill>
                <a:prstClr val="white">
                  <a:lumMod val="95000"/>
                </a:prstClr>
              </a:solidFill>
            </a:endParaRPr>
          </a:p>
          <a:p>
            <a:pPr algn="r"/>
            <a:r>
              <a:rPr lang="en-US" sz="2000" dirty="0">
                <a:solidFill>
                  <a:prstClr val="white">
                    <a:lumMod val="95000"/>
                  </a:prstClr>
                </a:solidFill>
              </a:rPr>
              <a:t>@</a:t>
            </a:r>
            <a:r>
              <a:rPr lang="en-US" sz="2000" dirty="0" err="1">
                <a:solidFill>
                  <a:prstClr val="white">
                    <a:lumMod val="95000"/>
                  </a:prstClr>
                </a:solidFill>
              </a:rPr>
              <a:t>fireflylogic</a:t>
            </a:r>
            <a:endParaRPr lang="en-US" sz="2000" dirty="0">
              <a:solidFill>
                <a:prstClr val="white">
                  <a:lumMod val="95000"/>
                </a:prst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743" y="4498889"/>
            <a:ext cx="1738313" cy="173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File:Erlang 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456844"/>
            <a:ext cx="2241176" cy="1905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" name="Picture 2" descr="C:\Users\bryanhunter\Documents\Archive\2011.12.02\mv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5915026"/>
            <a:ext cx="1589404" cy="64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reshBrewedCod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311" y="5915025"/>
            <a:ext cx="662489" cy="66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0050" y="2392823"/>
            <a:ext cx="87439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Century Gothic" pitchFamily="34" charset="0"/>
              </a:rPr>
              <a:t>RUNTIME SYSTEM</a:t>
            </a:r>
            <a:r>
              <a:rPr lang="en-US" sz="2800" b="1" dirty="0" smtClean="0">
                <a:latin typeface="Century Gothic" pitchFamily="34" charset="0"/>
              </a:rPr>
              <a:t/>
            </a:r>
            <a:br>
              <a:rPr lang="en-US" sz="2800" b="1" dirty="0" smtClean="0">
                <a:latin typeface="Century Gothic" pitchFamily="34" charset="0"/>
              </a:rPr>
            </a:br>
            <a:r>
              <a:rPr lang="en-US" sz="2800" b="1" dirty="0" smtClean="0">
                <a:latin typeface="Century Gothic" pitchFamily="34" charset="0"/>
              </a:rPr>
              <a:t>(Deep Dive)</a:t>
            </a:r>
            <a:endParaRPr lang="en-US" sz="2800" b="1" dirty="0">
              <a:latin typeface="Century Gothic" pitchFamily="34" charset="0"/>
            </a:endParaRPr>
          </a:p>
        </p:txBody>
      </p:sp>
      <p:pic>
        <p:nvPicPr>
          <p:cNvPr id="4" name="Picture 2" descr="https://si0.twimg.com/profile_images/2718198836/0918e26af6856a85002993472a645e8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19014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36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3957525" y="1503255"/>
            <a:ext cx="4589722" cy="497374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Erlang </a:t>
            </a:r>
            <a:r>
              <a:rPr lang="en-US" dirty="0" err="1" smtClean="0"/>
              <a:t>dev</a:t>
            </a:r>
            <a:r>
              <a:rPr lang="en-US" dirty="0" smtClean="0"/>
              <a:t> stack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57200" y="1503255"/>
            <a:ext cx="2895600" cy="497374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.NET </a:t>
            </a:r>
            <a:r>
              <a:rPr lang="en-US" dirty="0" err="1" smtClean="0"/>
              <a:t>dev</a:t>
            </a:r>
            <a:r>
              <a:rPr lang="en-US" dirty="0" smtClean="0"/>
              <a:t> stack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Erlang Runtime System </a:t>
            </a:r>
            <a:r>
              <a:rPr lang="en-US" sz="2800" i="1" dirty="0" smtClean="0">
                <a:solidFill>
                  <a:schemeClr val="bg1"/>
                </a:solidFill>
              </a:rPr>
              <a:t>(in-context)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000" y="2133600"/>
            <a:ext cx="2286000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C# / F#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2000" y="3095661"/>
            <a:ext cx="2286000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.NET Framework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6684" y="4057722"/>
            <a:ext cx="2286000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56684" y="5019783"/>
            <a:ext cx="2286000" cy="10763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OS (Windows)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523709" y="2133600"/>
            <a:ext cx="2192079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Erlang / Elixir / </a:t>
            </a:r>
            <a:r>
              <a:rPr lang="en-US" dirty="0" err="1" smtClean="0"/>
              <a:t>Joxa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522823" y="3095661"/>
            <a:ext cx="2192965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OTP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271187" y="5019783"/>
            <a:ext cx="3962399" cy="10763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OS (Windows, 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Linux, Mac, 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None)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519278" y="4057721"/>
            <a:ext cx="2196509" cy="1924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ERTS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849329" y="4562583"/>
            <a:ext cx="1536406" cy="1104900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VM</a:t>
            </a:r>
            <a:br>
              <a:rPr lang="en-US" sz="1600" dirty="0" smtClean="0"/>
            </a:br>
            <a:r>
              <a:rPr lang="en-US" sz="1600" dirty="0" smtClean="0"/>
              <a:t>+ Kernel</a:t>
            </a:r>
          </a:p>
          <a:p>
            <a:pPr algn="ctr"/>
            <a:r>
              <a:rPr lang="en-US" sz="1600" dirty="0" smtClean="0"/>
              <a:t>+ STDLIB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54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8" grpId="0" animBg="1"/>
      <p:bldP spid="19" grpId="0" animBg="1"/>
      <p:bldP spid="20" grpId="0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81000"/>
            <a:ext cx="8610600" cy="5715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 dirty="0" smtClean="0"/>
              <a:t>The ERTS </a:t>
            </a:r>
          </a:p>
          <a:p>
            <a:pPr marL="0" indent="0" algn="ctr">
              <a:buNone/>
            </a:pPr>
            <a:r>
              <a:rPr lang="en-US" i="1" dirty="0" smtClean="0"/>
              <a:t>(VM + Kernel + standard library) </a:t>
            </a:r>
          </a:p>
          <a:p>
            <a:pPr marL="0" indent="0" algn="ctr">
              <a:buNone/>
            </a:pPr>
            <a:r>
              <a:rPr lang="en-US" sz="4400" dirty="0" smtClean="0"/>
              <a:t>provides the following support…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408364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81000"/>
            <a:ext cx="8610600" cy="5715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 dirty="0" smtClean="0"/>
              <a:t>“a </a:t>
            </a:r>
            <a:r>
              <a:rPr lang="en-US" sz="4800" dirty="0"/>
              <a:t>consistent </a:t>
            </a:r>
            <a:r>
              <a:rPr lang="en-US" sz="4800" dirty="0" smtClean="0"/>
              <a:t>operating </a:t>
            </a:r>
            <a:r>
              <a:rPr lang="en-US" sz="4800" dirty="0"/>
              <a:t>system interface </a:t>
            </a:r>
            <a:r>
              <a:rPr lang="en-US" sz="4800" dirty="0" smtClean="0"/>
              <a:t>on </a:t>
            </a:r>
            <a:r>
              <a:rPr lang="en-US" sz="4800" dirty="0"/>
              <a:t>all </a:t>
            </a:r>
            <a:r>
              <a:rPr lang="en-US" sz="4800" dirty="0" smtClean="0"/>
              <a:t>platforms”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31247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81000"/>
            <a:ext cx="8610600" cy="5715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 dirty="0" smtClean="0"/>
              <a:t>“</a:t>
            </a:r>
            <a:r>
              <a:rPr lang="en-US" sz="4800" dirty="0"/>
              <a:t>light-weight concurrency and support for </a:t>
            </a:r>
            <a:r>
              <a:rPr lang="en-US" sz="4800" dirty="0" smtClean="0"/>
              <a:t>millions of </a:t>
            </a:r>
            <a:r>
              <a:rPr lang="en-US" sz="4800" dirty="0"/>
              <a:t>simultaneous </a:t>
            </a:r>
            <a:r>
              <a:rPr lang="en-US" sz="4800" dirty="0" smtClean="0"/>
              <a:t>tasks”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35457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81000"/>
            <a:ext cx="8610600" cy="5715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 dirty="0" smtClean="0"/>
              <a:t>“</a:t>
            </a:r>
            <a:r>
              <a:rPr lang="en-US" sz="4800" dirty="0"/>
              <a:t>memory allocation and real-time garbage </a:t>
            </a:r>
            <a:r>
              <a:rPr lang="en-US" sz="4800" dirty="0" smtClean="0"/>
              <a:t>collection”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49012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81000"/>
            <a:ext cx="8610600" cy="5715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 dirty="0" smtClean="0"/>
              <a:t>“</a:t>
            </a:r>
            <a:r>
              <a:rPr lang="en-US" sz="4800" dirty="0"/>
              <a:t>transparent co-operation between all computers in the </a:t>
            </a:r>
            <a:r>
              <a:rPr lang="en-US" sz="4800" dirty="0" smtClean="0"/>
              <a:t>system”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44911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81000"/>
            <a:ext cx="8610600" cy="5715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 dirty="0" smtClean="0"/>
              <a:t>“</a:t>
            </a:r>
            <a:r>
              <a:rPr lang="en-US" sz="4800" dirty="0"/>
              <a:t>location and encapsulation of run-time errors</a:t>
            </a:r>
            <a:r>
              <a:rPr lang="en-US" sz="4800" dirty="0" smtClean="0"/>
              <a:t>”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4839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81000"/>
            <a:ext cx="8610600" cy="5715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 dirty="0" smtClean="0"/>
              <a:t>“</a:t>
            </a:r>
            <a:r>
              <a:rPr lang="en-US" sz="4800" dirty="0"/>
              <a:t>supervision of run-time code as it loads, when it is replaced, and while it is linked</a:t>
            </a:r>
            <a:r>
              <a:rPr lang="en-US" sz="4800" dirty="0" smtClean="0"/>
              <a:t>.”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40303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bryanhunter\Desktop\ImaMacImaPcImaLinu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2072641"/>
            <a:ext cx="6986122" cy="394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Callout 4"/>
          <p:cNvSpPr/>
          <p:nvPr/>
        </p:nvSpPr>
        <p:spPr>
          <a:xfrm>
            <a:off x="562852" y="1289196"/>
            <a:ext cx="1295400" cy="612648"/>
          </a:xfrm>
          <a:prstGeom prst="wedgeEllipseCallout">
            <a:avLst>
              <a:gd name="adj1" fmla="val -4260"/>
              <a:gd name="adj2" fmla="val 806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Erlang</a:t>
            </a:r>
            <a:endParaRPr lang="en-US" b="1" dirty="0"/>
          </a:p>
        </p:txBody>
      </p:sp>
      <p:sp>
        <p:nvSpPr>
          <p:cNvPr id="11" name="Oval Callout 10"/>
          <p:cNvSpPr/>
          <p:nvPr/>
        </p:nvSpPr>
        <p:spPr>
          <a:xfrm>
            <a:off x="2315452" y="1289196"/>
            <a:ext cx="1295400" cy="612648"/>
          </a:xfrm>
          <a:prstGeom prst="wedgeEllipseCallout">
            <a:avLst>
              <a:gd name="adj1" fmla="val -4260"/>
              <a:gd name="adj2" fmla="val 806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Erlang</a:t>
            </a:r>
            <a:endParaRPr lang="en-US" b="1" dirty="0"/>
          </a:p>
        </p:txBody>
      </p:sp>
      <p:sp>
        <p:nvSpPr>
          <p:cNvPr id="12" name="Oval Callout 11"/>
          <p:cNvSpPr/>
          <p:nvPr/>
        </p:nvSpPr>
        <p:spPr>
          <a:xfrm>
            <a:off x="4114316" y="1289196"/>
            <a:ext cx="1295400" cy="612648"/>
          </a:xfrm>
          <a:prstGeom prst="wedgeEllipseCallout">
            <a:avLst>
              <a:gd name="adj1" fmla="val -4260"/>
              <a:gd name="adj2" fmla="val 806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Erlang</a:t>
            </a:r>
            <a:endParaRPr lang="en-US" b="1" dirty="0"/>
          </a:p>
        </p:txBody>
      </p:sp>
      <p:sp>
        <p:nvSpPr>
          <p:cNvPr id="18" name="Oval Callout 17"/>
          <p:cNvSpPr/>
          <p:nvPr/>
        </p:nvSpPr>
        <p:spPr>
          <a:xfrm>
            <a:off x="5856410" y="3048000"/>
            <a:ext cx="1295400" cy="612648"/>
          </a:xfrm>
          <a:prstGeom prst="wedgeEllipseCallout">
            <a:avLst>
              <a:gd name="adj1" fmla="val -4260"/>
              <a:gd name="adj2" fmla="val 806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Erlang</a:t>
            </a:r>
            <a:endParaRPr lang="en-US" b="1" dirty="0"/>
          </a:p>
        </p:txBody>
      </p:sp>
      <p:grpSp>
        <p:nvGrpSpPr>
          <p:cNvPr id="23" name="Group 22"/>
          <p:cNvGrpSpPr/>
          <p:nvPr/>
        </p:nvGrpSpPr>
        <p:grpSpPr>
          <a:xfrm>
            <a:off x="6125447" y="4343400"/>
            <a:ext cx="808753" cy="1158240"/>
            <a:chOff x="6847573" y="2269236"/>
            <a:chExt cx="1669075" cy="2912364"/>
          </a:xfrm>
        </p:grpSpPr>
        <p:pic>
          <p:nvPicPr>
            <p:cNvPr id="5122" name="Picture 2" descr="http://www.raspberrypi.org/wp-content/uploads/2011/10/Raspi-PGB001-300x267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2269236"/>
              <a:ext cx="1447800" cy="1288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Straight Connector 2"/>
            <p:cNvCxnSpPr/>
            <p:nvPr/>
          </p:nvCxnSpPr>
          <p:spPr>
            <a:xfrm>
              <a:off x="7581900" y="3429000"/>
              <a:ext cx="0" cy="83820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7239000" y="4267200"/>
              <a:ext cx="342900" cy="91440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581900" y="4267200"/>
              <a:ext cx="342900" cy="91440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6847573" y="3194281"/>
              <a:ext cx="734327" cy="46944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7581901" y="3557778"/>
              <a:ext cx="816607" cy="64389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 rot="21395018">
              <a:off x="7930904" y="3604264"/>
              <a:ext cx="585744" cy="3308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ARM</a:t>
              </a:r>
              <a:endParaRPr lang="en-US" sz="1200" dirty="0"/>
            </a:p>
          </p:txBody>
        </p:sp>
      </p:grpSp>
      <p:sp>
        <p:nvSpPr>
          <p:cNvPr id="2" name="Rectangle 1"/>
          <p:cNvSpPr/>
          <p:nvPr/>
        </p:nvSpPr>
        <p:spPr>
          <a:xfrm>
            <a:off x="-732548" y="6324600"/>
            <a:ext cx="868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&gt; Consistent Operating System Interface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 all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Platforms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2" descr="http://upload.wikimedia.org/wikipedia/commons/thumb/f/f0/NatCopper.jpg/250px-NatCopper.jpg">
            <a:hlinkClick r:id="rId5" action="ppaction://program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392" y="4343400"/>
            <a:ext cx="1294008" cy="122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Oval Callout 18"/>
          <p:cNvSpPr/>
          <p:nvPr/>
        </p:nvSpPr>
        <p:spPr>
          <a:xfrm>
            <a:off x="7620000" y="3349752"/>
            <a:ext cx="1295400" cy="612648"/>
          </a:xfrm>
          <a:prstGeom prst="wedgeEllipseCallout">
            <a:avLst>
              <a:gd name="adj1" fmla="val -4260"/>
              <a:gd name="adj2" fmla="val 806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Erlang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9419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093"/>
    </mc:Choice>
    <mc:Fallback xmlns="">
      <p:transition spd="slow" advTm="1390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25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8" grpId="0" animBg="1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The kernel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 </a:t>
            </a:r>
            <a:r>
              <a:rPr lang="en-US" dirty="0">
                <a:solidFill>
                  <a:schemeClr val="bg1"/>
                </a:solidFill>
              </a:rPr>
              <a:t>first application to be started.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It </a:t>
            </a:r>
            <a:r>
              <a:rPr lang="en-US" dirty="0">
                <a:solidFill>
                  <a:schemeClr val="bg1"/>
                </a:solidFill>
              </a:rPr>
              <a:t>provides low-level services </a:t>
            </a:r>
            <a:r>
              <a:rPr lang="en-US" dirty="0" smtClean="0">
                <a:solidFill>
                  <a:schemeClr val="bg1"/>
                </a:solidFill>
              </a:rPr>
              <a:t>needed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to start the ERTS, 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to participate </a:t>
            </a:r>
            <a:r>
              <a:rPr lang="en-US" dirty="0">
                <a:solidFill>
                  <a:schemeClr val="bg1"/>
                </a:solidFill>
              </a:rPr>
              <a:t>in a distributed system, 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to handle </a:t>
            </a:r>
            <a:r>
              <a:rPr lang="en-US" dirty="0">
                <a:solidFill>
                  <a:schemeClr val="bg1"/>
                </a:solidFill>
              </a:rPr>
              <a:t>errors, 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and to perform </a:t>
            </a:r>
            <a:r>
              <a:rPr lang="en-US" dirty="0">
                <a:solidFill>
                  <a:schemeClr val="bg1"/>
                </a:solidFill>
              </a:rPr>
              <a:t>IO </a:t>
            </a:r>
            <a:r>
              <a:rPr lang="en-US" dirty="0" smtClean="0">
                <a:solidFill>
                  <a:schemeClr val="bg1"/>
                </a:solidFill>
              </a:rPr>
              <a:t>operations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35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C:\Users\bryanhunter\Desktop\mads-and-ander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247505"/>
            <a:ext cx="48768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bryanhunter\Desktop\simon-peyton-jone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8849">
            <a:off x="2547165" y="2277949"/>
            <a:ext cx="4021974" cy="605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bryanhunter\Desktop\erik-meije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95800"/>
            <a:ext cx="2021021" cy="278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61258" y="307821"/>
            <a:ext cx="8528041" cy="1315731"/>
            <a:chOff x="261258" y="307821"/>
            <a:chExt cx="8528041" cy="1315731"/>
          </a:xfrm>
        </p:grpSpPr>
        <p:sp>
          <p:nvSpPr>
            <p:cNvPr id="14" name="TextBox 13"/>
            <p:cNvSpPr txBox="1"/>
            <p:nvPr/>
          </p:nvSpPr>
          <p:spPr>
            <a:xfrm>
              <a:off x="6501493" y="423223"/>
              <a:ext cx="228780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 err="1">
                  <a:latin typeface="Arial Black" pitchFamily="34" charset="0"/>
                </a:rPr>
                <a:t>i</a:t>
              </a:r>
              <a:r>
                <a:rPr lang="en-US" sz="7200" dirty="0" err="1" smtClean="0">
                  <a:latin typeface="Arial Black" pitchFamily="34" charset="0"/>
                </a:rPr>
                <a:t>ng</a:t>
              </a:r>
              <a:r>
                <a:rPr lang="en-US" sz="7200" dirty="0" smtClean="0">
                  <a:latin typeface="Arial Black" pitchFamily="34" charset="0"/>
                </a:rPr>
                <a:t>?</a:t>
              </a:r>
              <a:endParaRPr lang="en-US" sz="7200" dirty="0">
                <a:latin typeface="Arial Black" pitchFamily="34" charset="0"/>
              </a:endParaRPr>
            </a:p>
          </p:txBody>
        </p:sp>
        <p:pic>
          <p:nvPicPr>
            <p:cNvPr id="10" name="Picture 6" descr="C:\Users\bryanhunter\Desktop\MicrosoftResearch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8658" y="384205"/>
              <a:ext cx="4243388" cy="966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61258" y="307821"/>
              <a:ext cx="202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Arial Rounded MT Bold" pitchFamily="34" charset="0"/>
                </a:rPr>
                <a:t>What should</a:t>
              </a:r>
              <a:endParaRPr lang="en-US" sz="2400" dirty="0">
                <a:latin typeface="Arial Rounded MT Bold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54593" y="874649"/>
              <a:ext cx="6623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Arial Black" pitchFamily="34" charset="0"/>
                </a:rPr>
                <a:t>be</a:t>
              </a:r>
              <a:endParaRPr lang="en-US" sz="2800" dirty="0">
                <a:latin typeface="Arial Black" pitchFamily="34" charset="0"/>
              </a:endParaRPr>
            </a:p>
          </p:txBody>
        </p:sp>
      </p:grpSp>
      <p:sp>
        <p:nvSpPr>
          <p:cNvPr id="6" name="Oval Callout 5"/>
          <p:cNvSpPr/>
          <p:nvPr/>
        </p:nvSpPr>
        <p:spPr>
          <a:xfrm>
            <a:off x="304800" y="1371600"/>
            <a:ext cx="5427443" cy="1727900"/>
          </a:xfrm>
          <a:prstGeom prst="wedgeEllipseCallout">
            <a:avLst>
              <a:gd name="adj1" fmla="val -22344"/>
              <a:gd name="adj2" fmla="val 111727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Good question, Bryan!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17" name="Oval Callout 16"/>
          <p:cNvSpPr/>
          <p:nvPr/>
        </p:nvSpPr>
        <p:spPr>
          <a:xfrm>
            <a:off x="2416954" y="228600"/>
            <a:ext cx="6498446" cy="1571235"/>
          </a:xfrm>
          <a:prstGeom prst="wedgeEllipseCallout">
            <a:avLst>
              <a:gd name="adj1" fmla="val -10498"/>
              <a:gd name="adj2" fmla="val 119021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i="1" dirty="0" err="1" smtClean="0">
                <a:solidFill>
                  <a:schemeClr val="tx1"/>
                </a:solidFill>
              </a:rPr>
              <a:t>Ooo</a:t>
            </a:r>
            <a:r>
              <a:rPr lang="en-US" sz="4800" b="1" i="1" dirty="0" smtClean="0">
                <a:solidFill>
                  <a:schemeClr val="tx1"/>
                </a:solidFill>
              </a:rPr>
              <a:t>, </a:t>
            </a:r>
            <a:r>
              <a:rPr lang="en-US" sz="4800" b="1" i="1" dirty="0" err="1" smtClean="0">
                <a:solidFill>
                  <a:schemeClr val="tx1"/>
                </a:solidFill>
              </a:rPr>
              <a:t>ooo</a:t>
            </a:r>
            <a:r>
              <a:rPr lang="en-US" sz="4800" b="1" i="1" dirty="0" smtClean="0">
                <a:solidFill>
                  <a:schemeClr val="tx1"/>
                </a:solidFill>
              </a:rPr>
              <a:t>! I know!</a:t>
            </a:r>
            <a:endParaRPr lang="en-US" sz="4800" b="1" i="1" dirty="0">
              <a:solidFill>
                <a:schemeClr val="tx1"/>
              </a:solidFill>
            </a:endParaRPr>
          </a:p>
        </p:txBody>
      </p:sp>
      <p:sp>
        <p:nvSpPr>
          <p:cNvPr id="22" name="Oval Callout 21"/>
          <p:cNvSpPr/>
          <p:nvPr/>
        </p:nvSpPr>
        <p:spPr>
          <a:xfrm>
            <a:off x="2743200" y="359522"/>
            <a:ext cx="5943600" cy="1440313"/>
          </a:xfrm>
          <a:prstGeom prst="wedgeEllipseCallout">
            <a:avLst>
              <a:gd name="adj1" fmla="val -12554"/>
              <a:gd name="adj2" fmla="val 125855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i="1" dirty="0" smtClean="0">
                <a:solidFill>
                  <a:schemeClr val="tx1"/>
                </a:solidFill>
              </a:rPr>
              <a:t>The Erlang Runtime System!</a:t>
            </a:r>
            <a:endParaRPr lang="en-US" sz="3600" b="1" i="1" dirty="0">
              <a:solidFill>
                <a:schemeClr val="tx1"/>
              </a:solidFill>
            </a:endParaRPr>
          </a:p>
        </p:txBody>
      </p:sp>
      <p:pic>
        <p:nvPicPr>
          <p:cNvPr id="3074" name="Picture 2" descr="rudderheadsho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370794" y="1452562"/>
            <a:ext cx="1438275" cy="158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Callout 15"/>
          <p:cNvSpPr/>
          <p:nvPr/>
        </p:nvSpPr>
        <p:spPr>
          <a:xfrm>
            <a:off x="191529" y="154493"/>
            <a:ext cx="2551671" cy="988508"/>
          </a:xfrm>
          <a:prstGeom prst="wedgeEllipseCallout">
            <a:avLst>
              <a:gd name="adj1" fmla="val -37058"/>
              <a:gd name="adj2" fmla="val 99760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i="1" dirty="0" err="1" smtClean="0">
                <a:solidFill>
                  <a:schemeClr val="tx1"/>
                </a:solidFill>
              </a:rPr>
              <a:t>Booyah</a:t>
            </a:r>
            <a:r>
              <a:rPr lang="en-US" sz="3600" b="1" i="1" dirty="0" smtClean="0">
                <a:solidFill>
                  <a:schemeClr val="tx1"/>
                </a:solidFill>
              </a:rPr>
              <a:t>!</a:t>
            </a:r>
            <a:endParaRPr lang="en-US" sz="3600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1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6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accel="20000" decel="4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7" grpId="0" animBg="1"/>
      <p:bldP spid="17" grpId="1" animBg="1"/>
      <p:bldP spid="22" grpId="0" animBg="1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Internals of the ERTS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 numCol="2">
            <a:normAutofit fontScale="77500" lnSpcReduction="2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Match specifications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Crash dumps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Alternative carriers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The Abstract Format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TTY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Drivers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Inet</a:t>
            </a:r>
            <a:r>
              <a:rPr lang="en-US" dirty="0" smtClean="0">
                <a:solidFill>
                  <a:schemeClr val="bg1"/>
                </a:solidFill>
              </a:rPr>
              <a:t> configuration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External Term Format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Distribution protocol and the EPMD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Modules: </a:t>
            </a:r>
            <a:r>
              <a:rPr lang="en-US" dirty="0" err="1" smtClean="0">
                <a:solidFill>
                  <a:schemeClr val="bg1"/>
                </a:solidFill>
              </a:rPr>
              <a:t>erl_prim_loader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erlang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init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zlib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epmd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Commands: </a:t>
            </a:r>
            <a:r>
              <a:rPr lang="en-US" dirty="0" err="1" smtClean="0">
                <a:solidFill>
                  <a:schemeClr val="bg1"/>
                </a:solidFill>
              </a:rPr>
              <a:t>erl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erlc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werl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escript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erlsrv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strart_erl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erl_set_memory_block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run_erl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erl_driver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driver_entry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erts_alloc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erl_nif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Schedulers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GC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Large binary heap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Signals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1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>
            <a:normAutofit fontScale="47500" lnSpcReduction="2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Fault-tolerance, low-latency soft-real time concurrency, location transparent distribution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The compiler : byte-code 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Processes </a:t>
            </a:r>
            <a:r>
              <a:rPr lang="en-US" dirty="0">
                <a:solidFill>
                  <a:schemeClr val="bg1"/>
                </a:solidFill>
              </a:rPr>
              <a:t>and the </a:t>
            </a:r>
            <a:r>
              <a:rPr lang="en-US" dirty="0" smtClean="0">
                <a:solidFill>
                  <a:schemeClr val="bg1"/>
                </a:solidFill>
              </a:rPr>
              <a:t>process control block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The Erlang Virtual Machine: BEAM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Modules </a:t>
            </a:r>
            <a:r>
              <a:rPr lang="en-US" dirty="0">
                <a:solidFill>
                  <a:schemeClr val="bg1"/>
                </a:solidFill>
              </a:rPr>
              <a:t>and The BEAM File Format</a:t>
            </a:r>
          </a:p>
          <a:p>
            <a:r>
              <a:rPr lang="en-US" dirty="0">
                <a:solidFill>
                  <a:schemeClr val="bg1"/>
                </a:solidFill>
              </a:rPr>
              <a:t>Scheduling</a:t>
            </a:r>
          </a:p>
          <a:p>
            <a:r>
              <a:rPr lang="en-US" dirty="0">
                <a:solidFill>
                  <a:schemeClr val="bg1"/>
                </a:solidFill>
              </a:rPr>
              <a:t>The Erlang Type System and Tags</a:t>
            </a:r>
          </a:p>
          <a:p>
            <a:r>
              <a:rPr lang="en-US" dirty="0">
                <a:solidFill>
                  <a:schemeClr val="bg1"/>
                </a:solidFill>
              </a:rPr>
              <a:t>The Memory Subsystem: Stacks, Heaps and Garbage Collection</a:t>
            </a:r>
          </a:p>
          <a:p>
            <a:r>
              <a:rPr lang="en-US" dirty="0">
                <a:solidFill>
                  <a:schemeClr val="bg1"/>
                </a:solidFill>
              </a:rPr>
              <a:t>Advanced data structures (ETS, DETS, </a:t>
            </a:r>
            <a:r>
              <a:rPr lang="en-US" dirty="0" err="1">
                <a:solidFill>
                  <a:schemeClr val="bg1"/>
                </a:solidFill>
              </a:rPr>
              <a:t>Mnesia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Different Types of Calls, Linking and Hot Code Loading</a:t>
            </a:r>
          </a:p>
          <a:p>
            <a:r>
              <a:rPr lang="en-US" dirty="0">
                <a:solidFill>
                  <a:schemeClr val="bg1"/>
                </a:solidFill>
              </a:rPr>
              <a:t>BEAM Instructions (25p)</a:t>
            </a:r>
          </a:p>
          <a:p>
            <a:r>
              <a:rPr lang="en-US" dirty="0">
                <a:solidFill>
                  <a:schemeClr val="bg1"/>
                </a:solidFill>
              </a:rPr>
              <a:t>Platform Independence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Ports: IO and networking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BIFs NIFs and Linked in Drivers</a:t>
            </a:r>
          </a:p>
          <a:p>
            <a:r>
              <a:rPr lang="en-US" dirty="0">
                <a:solidFill>
                  <a:schemeClr val="bg1"/>
                </a:solidFill>
              </a:rPr>
              <a:t>Native </a:t>
            </a:r>
            <a:r>
              <a:rPr lang="en-US" dirty="0" smtClean="0">
                <a:solidFill>
                  <a:schemeClr val="bg1"/>
                </a:solidFill>
              </a:rPr>
              <a:t>code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The </a:t>
            </a:r>
            <a:r>
              <a:rPr lang="en-US" dirty="0">
                <a:solidFill>
                  <a:schemeClr val="bg1"/>
                </a:solidFill>
              </a:rPr>
              <a:t>Shell</a:t>
            </a:r>
          </a:p>
          <a:p>
            <a:r>
              <a:rPr lang="en-US" dirty="0">
                <a:solidFill>
                  <a:schemeClr val="bg1"/>
                </a:solidFill>
              </a:rPr>
              <a:t>Operation and maintenance</a:t>
            </a:r>
          </a:p>
          <a:p>
            <a:r>
              <a:rPr lang="en-US" dirty="0">
                <a:solidFill>
                  <a:schemeClr val="bg1"/>
                </a:solidFill>
              </a:rPr>
              <a:t>Crash dumps</a:t>
            </a:r>
          </a:p>
          <a:p>
            <a:r>
              <a:rPr lang="en-US" dirty="0">
                <a:solidFill>
                  <a:schemeClr val="bg1"/>
                </a:solidFill>
              </a:rPr>
              <a:t>The Debugger</a:t>
            </a:r>
          </a:p>
          <a:p>
            <a:r>
              <a:rPr lang="en-US" dirty="0">
                <a:solidFill>
                  <a:schemeClr val="bg1"/>
                </a:solidFill>
              </a:rPr>
              <a:t>Tracing and Profiling</a:t>
            </a:r>
          </a:p>
          <a:p>
            <a:r>
              <a:rPr lang="en-US" dirty="0">
                <a:solidFill>
                  <a:schemeClr val="bg1"/>
                </a:solidFill>
              </a:rPr>
              <a:t>Tweaking and optimizing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76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685800"/>
            <a:ext cx="662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Two thing to remember about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1371600"/>
            <a:ext cx="8305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solidFill>
                  <a:schemeClr val="bg1"/>
                </a:solidFill>
              </a:rPr>
              <a:t>Concurrency</a:t>
            </a:r>
            <a:endParaRPr lang="en-US" sz="8000" dirty="0"/>
          </a:p>
        </p:txBody>
      </p:sp>
      <p:sp>
        <p:nvSpPr>
          <p:cNvPr id="7" name="TextBox 6"/>
          <p:cNvSpPr txBox="1"/>
          <p:nvPr/>
        </p:nvSpPr>
        <p:spPr>
          <a:xfrm>
            <a:off x="685800" y="3200400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1) Shared memory concurrency is hard</a:t>
            </a:r>
            <a:endParaRPr lang="en-US" sz="3600" dirty="0" smtClean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1" y="4191000"/>
            <a:ext cx="784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2) </a:t>
            </a:r>
            <a:r>
              <a:rPr lang="en-US" sz="3600" dirty="0">
                <a:solidFill>
                  <a:schemeClr val="bg1"/>
                </a:solidFill>
              </a:rPr>
              <a:t>Message passing concurrency is easy</a:t>
            </a:r>
            <a:endParaRPr lang="en-US" sz="3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70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1649"/>
    </mc:Choice>
    <mc:Fallback xmlns="">
      <p:transition spd="slow" advTm="7316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5165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“The performance 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of a concurrent language 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is predicated by three things: 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the </a:t>
            </a:r>
            <a:r>
              <a:rPr lang="en-US" sz="4400" b="1" dirty="0" smtClean="0">
                <a:solidFill>
                  <a:schemeClr val="bg1"/>
                </a:solidFill>
              </a:rPr>
              <a:t>context switching time, 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The </a:t>
            </a:r>
            <a:r>
              <a:rPr lang="en-US" sz="4400" b="1" dirty="0" smtClean="0">
                <a:solidFill>
                  <a:schemeClr val="bg1"/>
                </a:solidFill>
              </a:rPr>
              <a:t>message passing time</a:t>
            </a:r>
            <a:r>
              <a:rPr lang="en-US" sz="4400" dirty="0" smtClean="0">
                <a:solidFill>
                  <a:schemeClr val="bg1"/>
                </a:solidFill>
              </a:rPr>
              <a:t>,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and the </a:t>
            </a:r>
            <a:r>
              <a:rPr lang="en-US" sz="4400" b="1" dirty="0" smtClean="0">
                <a:solidFill>
                  <a:schemeClr val="bg1"/>
                </a:solidFill>
              </a:rPr>
              <a:t>time to create a process</a:t>
            </a:r>
            <a:r>
              <a:rPr lang="en-US" sz="4400" dirty="0" smtClean="0">
                <a:solidFill>
                  <a:schemeClr val="bg1"/>
                </a:solidFill>
              </a:rPr>
              <a:t>.” 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–Mike Williams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2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Erlang Processes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are </a:t>
            </a:r>
            <a:r>
              <a:rPr lang="en-US" sz="4400" i="1" dirty="0" smtClean="0">
                <a:solidFill>
                  <a:schemeClr val="bg1"/>
                </a:solidFill>
              </a:rPr>
              <a:t>not</a:t>
            </a:r>
            <a:r>
              <a:rPr lang="en-US" sz="4400" dirty="0" smtClean="0">
                <a:solidFill>
                  <a:schemeClr val="bg1"/>
                </a:solidFill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</a:rPr>
              <a:t>Winows</a:t>
            </a:r>
            <a:r>
              <a:rPr lang="en-US" sz="4400" dirty="0" smtClean="0">
                <a:solidFill>
                  <a:schemeClr val="bg1"/>
                </a:solidFill>
              </a:rPr>
              <a:t>/Linux processes</a:t>
            </a:r>
            <a:br>
              <a:rPr lang="en-US" sz="4400" dirty="0" smtClean="0">
                <a:solidFill>
                  <a:schemeClr val="bg1"/>
                </a:solidFill>
              </a:rPr>
            </a:br>
            <a:endParaRPr lang="en-US" sz="4400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They are the unit of concurrency</a:t>
            </a:r>
          </a:p>
          <a:p>
            <a:pPr marL="0" indent="0" algn="ctr">
              <a:buNone/>
            </a:pPr>
            <a:endParaRPr lang="en-US" sz="4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You structure your programs around these units of concurrency. </a:t>
            </a:r>
          </a:p>
        </p:txBody>
      </p:sp>
    </p:spTree>
    <p:extLst>
      <p:ext uri="{BB962C8B-B14F-4D97-AF65-F5344CB8AC3E}">
        <p14:creationId xmlns:p14="http://schemas.microsoft.com/office/powerpoint/2010/main" val="224038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57200" y="1032056"/>
            <a:ext cx="8458356" cy="3997144"/>
            <a:chOff x="475326" y="838200"/>
            <a:chExt cx="8112862" cy="3843408"/>
          </a:xfrm>
        </p:grpSpPr>
        <p:grpSp>
          <p:nvGrpSpPr>
            <p:cNvPr id="4" name="Group 3"/>
            <p:cNvGrpSpPr/>
            <p:nvPr/>
          </p:nvGrpSpPr>
          <p:grpSpPr>
            <a:xfrm>
              <a:off x="475326" y="838200"/>
              <a:ext cx="8112862" cy="1938408"/>
              <a:chOff x="463301" y="228598"/>
              <a:chExt cx="2730743" cy="552697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463301" y="228600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004519" y="228600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545738" y="228599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086956" y="228598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628175" y="228600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75326" y="2743200"/>
              <a:ext cx="8112861" cy="1938408"/>
              <a:chOff x="463301" y="228598"/>
              <a:chExt cx="2730743" cy="552697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463301" y="228600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004520" y="228598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545738" y="228599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086956" y="228598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628175" y="228600"/>
                <a:ext cx="565869" cy="552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  <a:p>
                <a:pPr>
                  <a:lnSpc>
                    <a:spcPts val="1500"/>
                  </a:lnSpc>
                </a:pPr>
                <a:r>
                  <a:rPr lang="en-US" sz="2400" dirty="0" smtClean="0">
                    <a:solidFill>
                      <a:srgbClr val="FFFF99"/>
                    </a:solidFill>
                  </a:rPr>
                  <a:t>**********</a:t>
                </a:r>
              </a:p>
            </p:txBody>
          </p:sp>
        </p:grpSp>
      </p:grpSp>
      <p:sp>
        <p:nvSpPr>
          <p:cNvPr id="17" name="TextBox 16"/>
          <p:cNvSpPr txBox="1"/>
          <p:nvPr/>
        </p:nvSpPr>
        <p:spPr>
          <a:xfrm>
            <a:off x="742949" y="76200"/>
            <a:ext cx="7848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prstClr val="white"/>
                </a:solidFill>
              </a:rPr>
              <a:t>One .</a:t>
            </a:r>
            <a:r>
              <a:rPr lang="en-US" sz="2400" b="1" dirty="0">
                <a:solidFill>
                  <a:prstClr val="white"/>
                </a:solidFill>
              </a:rPr>
              <a:t>NET 4.0 </a:t>
            </a:r>
            <a:r>
              <a:rPr lang="en-US" sz="2400" b="1" dirty="0" smtClean="0">
                <a:solidFill>
                  <a:prstClr val="white"/>
                </a:solidFill>
              </a:rPr>
              <a:t>Thread </a:t>
            </a:r>
            <a:br>
              <a:rPr lang="en-US" sz="2400" b="1" dirty="0" smtClean="0">
                <a:solidFill>
                  <a:prstClr val="white"/>
                </a:solidFill>
              </a:rPr>
            </a:br>
            <a:r>
              <a:rPr lang="en-US" sz="2400" b="1" dirty="0" smtClean="0">
                <a:solidFill>
                  <a:prstClr val="white"/>
                </a:solidFill>
              </a:rPr>
              <a:t>(allocates one megabyte)</a:t>
            </a:r>
            <a:endParaRPr lang="en-US" sz="2400" b="1" dirty="0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2948" y="5029200"/>
            <a:ext cx="7848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prstClr val="white"/>
                </a:solidFill>
              </a:rPr>
              <a:t>One Erlang Process </a:t>
            </a:r>
            <a:r>
              <a:rPr lang="en-US" sz="2400" b="1" dirty="0" smtClean="0">
                <a:solidFill>
                  <a:prstClr val="white"/>
                </a:solidFill>
              </a:rPr>
              <a:t>(allocates one </a:t>
            </a:r>
            <a:r>
              <a:rPr lang="en-US" sz="2400" b="1" dirty="0">
                <a:solidFill>
                  <a:prstClr val="white"/>
                </a:solidFill>
              </a:rPr>
              <a:t>kilobyte)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3810000" y="5638800"/>
            <a:ext cx="614312" cy="2026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&gt; light-weight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concurrency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564833" y="5562600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286000" y="2039983"/>
            <a:ext cx="4724400" cy="2303417"/>
            <a:chOff x="2133600" y="2039983"/>
            <a:chExt cx="4724400" cy="2303417"/>
          </a:xfrm>
        </p:grpSpPr>
        <p:sp>
          <p:nvSpPr>
            <p:cNvPr id="27" name="Rectangle 26"/>
            <p:cNvSpPr/>
            <p:nvPr/>
          </p:nvSpPr>
          <p:spPr>
            <a:xfrm>
              <a:off x="2133600" y="2057400"/>
              <a:ext cx="15240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Heap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271511" y="2510197"/>
              <a:ext cx="1248177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Stack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133600" y="3429000"/>
              <a:ext cx="15240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Garbage Collector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334000" y="2039983"/>
              <a:ext cx="15240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Mailbox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334000" y="3429000"/>
              <a:ext cx="1524000" cy="914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Links and Monitors</a:t>
              </a:r>
              <a:endParaRPr lang="en-US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994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-0.00462 L -2.22222E-6 -0.3664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180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8" grpId="1"/>
      <p:bldP spid="20" grpId="0" animBg="1"/>
      <p:bldP spid="20" grpId="1" animBg="1"/>
      <p:bldP spid="19" grpId="0"/>
      <p:bldP spid="19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7338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CPU Core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733800" y="2360762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40005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648200" y="2504854"/>
            <a:ext cx="3581400" cy="1686146"/>
            <a:chOff x="4648200" y="2504854"/>
            <a:chExt cx="3048000" cy="1686146"/>
          </a:xfrm>
        </p:grpSpPr>
        <p:sp>
          <p:nvSpPr>
            <p:cNvPr id="9" name="Flowchart: Process 8"/>
            <p:cNvSpPr/>
            <p:nvPr/>
          </p:nvSpPr>
          <p:spPr>
            <a:xfrm>
              <a:off x="5880370" y="2504854"/>
              <a:ext cx="1815830" cy="1686146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31750" cmpd="sng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r>
                <a:rPr lang="en-US" sz="1400" b="1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Reductions</a:t>
              </a:r>
            </a:p>
            <a:p>
              <a:r>
                <a:rPr lang="en-US" sz="1100" b="1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- Do 2,000 operations</a:t>
              </a:r>
            </a:p>
            <a:p>
              <a:pPr lvl="1"/>
              <a:r>
                <a:rPr lang="en-US" sz="1000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reduction1</a:t>
              </a:r>
              <a:r>
                <a:rPr lang="en-US" sz="1000" dirty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/>
              </a:r>
              <a:br>
                <a:rPr lang="en-US" sz="1000" dirty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</a:br>
              <a:r>
                <a:rPr lang="en-US" sz="1000" dirty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reduction3</a:t>
              </a:r>
              <a:br>
                <a:rPr lang="en-US" sz="1000" dirty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</a:br>
              <a:r>
                <a:rPr lang="en-US" sz="1000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.</a:t>
              </a:r>
              <a:endParaRPr lang="en-US" sz="1000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endParaRPr>
            </a:p>
            <a:p>
              <a:pPr lvl="1"/>
              <a:r>
                <a:rPr lang="en-US" sz="1000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Reduction2000</a:t>
              </a:r>
            </a:p>
            <a:p>
              <a:r>
                <a:rPr lang="en-US" sz="1100" b="1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- Move to the next guy</a:t>
              </a:r>
              <a:br>
                <a:rPr lang="en-US" sz="1100" b="1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</a:br>
              <a:r>
                <a:rPr lang="en-US" sz="1100" b="1" dirty="0" smtClean="0">
                  <a:solidFill>
                    <a:prstClr val="black"/>
                  </a:solidFill>
                  <a:latin typeface="Consolas" pitchFamily="49" charset="0"/>
                  <a:cs typeface="Consolas" pitchFamily="49" charset="0"/>
                </a:rPr>
                <a:t>- Repeat</a:t>
              </a:r>
              <a:endParaRPr lang="en-US" sz="1100" b="1" dirty="0">
                <a:solidFill>
                  <a:prstClr val="black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1" name="Straight Arrow Connector 10"/>
            <p:cNvCxnSpPr>
              <a:stCxn id="9" idx="1"/>
            </p:cNvCxnSpPr>
            <p:nvPr/>
          </p:nvCxnSpPr>
          <p:spPr>
            <a:xfrm flipH="1">
              <a:off x="4648200" y="3347927"/>
              <a:ext cx="1232170" cy="15342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/>
          <p:cNvSpPr/>
          <p:nvPr/>
        </p:nvSpPr>
        <p:spPr>
          <a:xfrm>
            <a:off x="4114800" y="2360762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495800" y="2373868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781605" y="1447800"/>
            <a:ext cx="180795" cy="914400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192693" y="1754038"/>
            <a:ext cx="150707" cy="608162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557802" y="1600200"/>
            <a:ext cx="166598" cy="762000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&gt; Near-zero context switching cost. Non-blocking.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04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30" grpId="0"/>
      <p:bldP spid="3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H="1">
            <a:off x="3953536" y="1931122"/>
            <a:ext cx="847910" cy="537443"/>
          </a:xfrm>
          <a:prstGeom prst="straightConnector1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xplosion 1 1"/>
          <p:cNvSpPr/>
          <p:nvPr/>
        </p:nvSpPr>
        <p:spPr>
          <a:xfrm>
            <a:off x="3494642" y="2210216"/>
            <a:ext cx="560392" cy="375166"/>
          </a:xfrm>
          <a:prstGeom prst="irregularSeal1">
            <a:avLst/>
          </a:prstGeom>
          <a:solidFill>
            <a:srgbClr val="FFFF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7338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CPU Core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647042" y="2437378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40005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723552" y="1720392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</a:rPr>
              <a:t>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694847" y="1491075"/>
            <a:ext cx="180795" cy="947741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801446" y="1491075"/>
            <a:ext cx="150707" cy="229317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&gt; Supervision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694847" y="2362616"/>
            <a:ext cx="180795" cy="74762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rgbClr val="FF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713895" y="1551150"/>
            <a:ext cx="180795" cy="898918"/>
          </a:xfrm>
          <a:prstGeom prst="rect">
            <a:avLst/>
          </a:prstGeom>
          <a:pattFill prst="ltHorz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3933059" y="1849966"/>
            <a:ext cx="878342" cy="48902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495800" y="1219200"/>
            <a:ext cx="780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s</a:t>
            </a:r>
            <a:r>
              <a:rPr lang="en-US" sz="1050" dirty="0" smtClean="0">
                <a:solidFill>
                  <a:schemeClr val="bg1"/>
                </a:solidFill>
              </a:rPr>
              <a:t>upervisor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94642" y="1230167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worker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48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8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0" grpId="0"/>
      <p:bldP spid="50" grpId="1"/>
      <p:bldP spid="50" grpId="2"/>
      <p:bldP spid="50" grpId="3"/>
      <p:bldP spid="30" grpId="0"/>
      <p:bldP spid="36" grpId="0" animBg="1"/>
      <p:bldP spid="15" grpId="0" animBg="1"/>
      <p:bldP spid="15" grpId="1" animBg="1"/>
      <p:bldP spid="2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&gt; load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balancing, linear scaling,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real-time GC,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load “unbalancing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”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923187" y="2362200"/>
            <a:ext cx="801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99"/>
                </a:solidFill>
              </a:rPr>
              <a:t>*****</a:t>
            </a:r>
            <a:br>
              <a:rPr lang="en-US" dirty="0" smtClean="0">
                <a:solidFill>
                  <a:srgbClr val="FFFF99"/>
                </a:solidFill>
              </a:rPr>
            </a:br>
            <a:r>
              <a:rPr lang="en-US" dirty="0" smtClean="0">
                <a:solidFill>
                  <a:srgbClr val="FFFF99"/>
                </a:solidFill>
              </a:rPr>
              <a:t>*****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0960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Core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6482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Core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2004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Core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752600" y="3962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Core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3" name="Flowchart: Direct Access Storage 22"/>
          <p:cNvSpPr/>
          <p:nvPr/>
        </p:nvSpPr>
        <p:spPr>
          <a:xfrm>
            <a:off x="20193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370988" y="2362200"/>
            <a:ext cx="801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99"/>
                </a:solidFill>
              </a:rPr>
              <a:t>*****</a:t>
            </a:r>
            <a:br>
              <a:rPr lang="en-US" dirty="0" smtClean="0">
                <a:solidFill>
                  <a:srgbClr val="FFFF99"/>
                </a:solidFill>
              </a:rPr>
            </a:br>
            <a:r>
              <a:rPr lang="en-US" dirty="0" smtClean="0">
                <a:solidFill>
                  <a:srgbClr val="FFFF99"/>
                </a:solidFill>
              </a:rPr>
              <a:t>*****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49" name="Flowchart: Direct Access Storage 48"/>
          <p:cNvSpPr/>
          <p:nvPr/>
        </p:nvSpPr>
        <p:spPr>
          <a:xfrm>
            <a:off x="3467099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818789" y="2362200"/>
            <a:ext cx="801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99"/>
                </a:solidFill>
              </a:rPr>
              <a:t>*****</a:t>
            </a:r>
            <a:br>
              <a:rPr lang="en-US" dirty="0" smtClean="0">
                <a:solidFill>
                  <a:srgbClr val="FFFF99"/>
                </a:solidFill>
              </a:rPr>
            </a:br>
            <a:r>
              <a:rPr lang="en-US" dirty="0" smtClean="0">
                <a:solidFill>
                  <a:srgbClr val="FFFF99"/>
                </a:solidFill>
              </a:rPr>
              <a:t>*****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51" name="Flowchart: Direct Access Storage 50"/>
          <p:cNvSpPr/>
          <p:nvPr/>
        </p:nvSpPr>
        <p:spPr>
          <a:xfrm>
            <a:off x="49149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266589" y="2362200"/>
            <a:ext cx="801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99"/>
                </a:solidFill>
              </a:rPr>
              <a:t>*****</a:t>
            </a:r>
            <a:br>
              <a:rPr lang="en-US" dirty="0" smtClean="0">
                <a:solidFill>
                  <a:srgbClr val="FFFF99"/>
                </a:solidFill>
              </a:rPr>
            </a:br>
            <a:r>
              <a:rPr lang="en-US" dirty="0" smtClean="0">
                <a:solidFill>
                  <a:srgbClr val="FFFF99"/>
                </a:solidFill>
              </a:rPr>
              <a:t>*****</a:t>
            </a:r>
            <a:endParaRPr lang="en-US" b="1" dirty="0">
              <a:solidFill>
                <a:srgbClr val="FFFF99"/>
              </a:solidFill>
            </a:endParaRPr>
          </a:p>
        </p:txBody>
      </p:sp>
      <p:sp>
        <p:nvSpPr>
          <p:cNvPr id="53" name="Flowchart: Direct Access Storage 52"/>
          <p:cNvSpPr/>
          <p:nvPr/>
        </p:nvSpPr>
        <p:spPr>
          <a:xfrm>
            <a:off x="6362700" y="3213340"/>
            <a:ext cx="609600" cy="381000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2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050" y="39079"/>
            <a:ext cx="659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prstClr val="black"/>
                </a:solidFill>
              </a:rPr>
              <a:t>Distribution: built-in from the start</a:t>
            </a:r>
            <a:endParaRPr lang="en-US" sz="2800" b="1" dirty="0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&gt;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transparent co-operation between all computers in the system</a:t>
            </a:r>
          </a:p>
        </p:txBody>
      </p:sp>
    </p:spTree>
    <p:extLst>
      <p:ext uri="{BB962C8B-B14F-4D97-AF65-F5344CB8AC3E}">
        <p14:creationId xmlns:p14="http://schemas.microsoft.com/office/powerpoint/2010/main" val="1585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8159"/>
    </mc:Choice>
    <mc:Fallback xmlns="">
      <p:transition spd="slow" advTm="618159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File:Diavox 1975 bei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735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09800" y="2381071"/>
            <a:ext cx="23657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i="1" dirty="0" smtClean="0"/>
              <a:t>Why?</a:t>
            </a:r>
            <a:endParaRPr lang="en-US" sz="7200" b="1" i="1" dirty="0"/>
          </a:p>
        </p:txBody>
      </p:sp>
    </p:spTree>
    <p:extLst>
      <p:ext uri="{BB962C8B-B14F-4D97-AF65-F5344CB8AC3E}">
        <p14:creationId xmlns:p14="http://schemas.microsoft.com/office/powerpoint/2010/main" val="347894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5" name="Rectangle 4"/>
          <p:cNvSpPr/>
          <p:nvPr/>
        </p:nvSpPr>
        <p:spPr>
          <a:xfrm>
            <a:off x="-304800" y="-228600"/>
            <a:ext cx="9753600" cy="73152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Distribution</a:t>
            </a:r>
            <a:r>
              <a:rPr lang="en-US" baseline="0" dirty="0" smtClean="0">
                <a:solidFill>
                  <a:schemeClr val="bg1"/>
                </a:solidFill>
              </a:rPr>
              <a:t> and Nodes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2973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000" dirty="0" smtClean="0">
                <a:solidFill>
                  <a:schemeClr val="bg1"/>
                </a:solidFill>
              </a:rPr>
              <a:t>A “node” is an instance of the ERTS</a:t>
            </a:r>
          </a:p>
          <a:p>
            <a:pPr>
              <a:lnSpc>
                <a:spcPct val="150000"/>
              </a:lnSpc>
            </a:pPr>
            <a:r>
              <a:rPr lang="en-US" sz="40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net_adm:ping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</a:rPr>
              <a:t>forms a cluster</a:t>
            </a:r>
            <a:endParaRPr lang="en-US" sz="4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4000" dirty="0" smtClean="0">
                <a:solidFill>
                  <a:schemeClr val="bg1"/>
                </a:solidFill>
              </a:rPr>
              <a:t>Connections are transitive </a:t>
            </a:r>
            <a:r>
              <a:rPr lang="en-US" dirty="0" smtClean="0">
                <a:solidFill>
                  <a:schemeClr val="bg1"/>
                </a:solidFill>
              </a:rPr>
              <a:t>(by default)</a:t>
            </a:r>
            <a:endParaRPr lang="en-US" sz="4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56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5" name="Rectangle 4"/>
          <p:cNvSpPr/>
          <p:nvPr/>
        </p:nvSpPr>
        <p:spPr>
          <a:xfrm>
            <a:off x="-152400" y="-76200"/>
            <a:ext cx="9753600" cy="73152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Erlang Port Mapper</a:t>
            </a:r>
            <a:r>
              <a:rPr lang="en-US" baseline="0" dirty="0" smtClean="0">
                <a:solidFill>
                  <a:schemeClr val="bg1"/>
                </a:solidFill>
              </a:rPr>
              <a:t> Daemon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dirty="0" smtClean="0">
                <a:solidFill>
                  <a:schemeClr val="bg1"/>
                </a:solidFill>
              </a:rPr>
              <a:t>Started </a:t>
            </a:r>
            <a:r>
              <a:rPr lang="en-US" sz="3600" dirty="0">
                <a:solidFill>
                  <a:schemeClr val="bg1"/>
                </a:solidFill>
              </a:rPr>
              <a:t>at every host where an Erlang node is started. </a:t>
            </a:r>
            <a:endParaRPr lang="en-US" sz="36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3600" dirty="0" smtClean="0">
                <a:solidFill>
                  <a:schemeClr val="bg1"/>
                </a:solidFill>
              </a:rPr>
              <a:t>Responsible </a:t>
            </a:r>
            <a:r>
              <a:rPr lang="en-US" sz="3600" dirty="0">
                <a:solidFill>
                  <a:schemeClr val="bg1"/>
                </a:solidFill>
              </a:rPr>
              <a:t>for mapping the symbolic node names to machine addresses.</a:t>
            </a:r>
          </a:p>
        </p:txBody>
      </p:sp>
    </p:spTree>
    <p:extLst>
      <p:ext uri="{BB962C8B-B14F-4D97-AF65-F5344CB8AC3E}">
        <p14:creationId xmlns:p14="http://schemas.microsoft.com/office/powerpoint/2010/main" val="136743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1" y="438136"/>
            <a:ext cx="97140" cy="160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804" y="581028"/>
            <a:ext cx="155584" cy="257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050" y="755197"/>
            <a:ext cx="188515" cy="311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404" y="945697"/>
            <a:ext cx="238729" cy="394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705" y="1143000"/>
            <a:ext cx="290699" cy="480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698" y="1447801"/>
            <a:ext cx="414897" cy="685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981200"/>
            <a:ext cx="553197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449" y="3200401"/>
            <a:ext cx="78369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244" y="500744"/>
            <a:ext cx="126362" cy="208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696" y="108907"/>
            <a:ext cx="45719" cy="75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99772"/>
            <a:ext cx="63541" cy="105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712" y="252285"/>
            <a:ext cx="77871" cy="128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9" y="5519736"/>
            <a:ext cx="1040123" cy="1719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980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8159"/>
    </mc:Choice>
    <mc:Fallback xmlns="">
      <p:transition spd="slow" advTm="618159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755196"/>
            <a:ext cx="4137073" cy="3102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990682"/>
              </p:ext>
            </p:extLst>
          </p:nvPr>
        </p:nvGraphicFramePr>
        <p:xfrm>
          <a:off x="271781" y="228600"/>
          <a:ext cx="4528820" cy="2971803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621604"/>
                <a:gridCol w="1443005"/>
                <a:gridCol w="2464211"/>
              </a:tblGrid>
              <a:tr h="3791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Nines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Uptime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Annual Downtime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99.9999999%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30 milliseconds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99.9999990%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300 milliseconds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99.9999900%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 </a:t>
                      </a:r>
                      <a:r>
                        <a:rPr lang="en-US" sz="1400" u="none" strike="noStrike" dirty="0" smtClean="0">
                          <a:effectLst/>
                        </a:rPr>
                        <a:t>seconds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99.9999000%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32 seconds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99.9990000%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 5 minutes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99.9900000%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 53 minutes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99.9000000%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 8 hours, 46 minutes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24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99.0000000%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 3 days, 15 hours, 36 minutes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 flipH="1">
            <a:off x="697865" y="457200"/>
            <a:ext cx="506730" cy="2921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255599" y="3244334"/>
            <a:ext cx="632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Safe 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86080" y="3525678"/>
            <a:ext cx="4414520" cy="3200261"/>
            <a:chOff x="386080" y="3525678"/>
            <a:chExt cx="4414520" cy="3200261"/>
          </a:xfrm>
        </p:grpSpPr>
        <p:sp>
          <p:nvSpPr>
            <p:cNvPr id="6" name="Rounded Rectangle 5"/>
            <p:cNvSpPr/>
            <p:nvPr/>
          </p:nvSpPr>
          <p:spPr>
            <a:xfrm>
              <a:off x="3532186" y="5257800"/>
              <a:ext cx="1268414" cy="6858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Hot code loading</a:t>
              </a:r>
              <a:endParaRPr lang="en-US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86080" y="5257800"/>
              <a:ext cx="1393161" cy="6858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Links and monitors</a:t>
              </a:r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371600" y="3525678"/>
              <a:ext cx="2209800" cy="1587499"/>
              <a:chOff x="5334000" y="603250"/>
              <a:chExt cx="3505200" cy="2371725"/>
            </a:xfrm>
          </p:grpSpPr>
          <p:cxnSp>
            <p:nvCxnSpPr>
              <p:cNvPr id="12" name="Straight Arrow Connector 11"/>
              <p:cNvCxnSpPr/>
              <p:nvPr/>
            </p:nvCxnSpPr>
            <p:spPr>
              <a:xfrm>
                <a:off x="7239000" y="1136650"/>
                <a:ext cx="609600" cy="80962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 flipH="1">
                <a:off x="6477000" y="1136650"/>
                <a:ext cx="571500" cy="91201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4" name="Rectangle 13"/>
              <p:cNvSpPr/>
              <p:nvPr/>
            </p:nvSpPr>
            <p:spPr>
              <a:xfrm>
                <a:off x="6477000" y="603250"/>
                <a:ext cx="1371600" cy="685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Supervisor</a:t>
                </a:r>
                <a:endParaRPr lang="en-US" sz="1200" dirty="0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7315200" y="2060575"/>
                <a:ext cx="1524000" cy="914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Worker</a:t>
                </a:r>
                <a:endParaRPr lang="en-US" sz="1200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5334000" y="2060575"/>
                <a:ext cx="1524000" cy="914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Worker</a:t>
                </a:r>
                <a:endParaRPr lang="en-US" sz="1200" dirty="0"/>
              </a:p>
            </p:txBody>
          </p:sp>
        </p:grpSp>
        <p:sp>
          <p:nvSpPr>
            <p:cNvPr id="18" name="Rounded Rectangle 17"/>
            <p:cNvSpPr/>
            <p:nvPr/>
          </p:nvSpPr>
          <p:spPr>
            <a:xfrm>
              <a:off x="386080" y="6040139"/>
              <a:ext cx="4414520" cy="6858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simple distribution, safe concurrency</a:t>
              </a:r>
              <a:endParaRPr lang="en-US" dirty="0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903038" y="5257800"/>
              <a:ext cx="1525962" cy="6858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No masters</a:t>
              </a:r>
              <a:endParaRPr lang="en-US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7205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020"/>
    </mc:Choice>
    <mc:Fallback xmlns="">
      <p:transition spd="slow" advTm="369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9200" y="3009900"/>
            <a:ext cx="7005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[insert awe-inspiring demo here]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42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C:\Users\bryanhunter\Desktop\mads-and-ander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773" y="4419599"/>
            <a:ext cx="3314007" cy="248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bryanhunter\Desktop\simon-peyton-jone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461" y="2514601"/>
            <a:ext cx="3892939" cy="586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bryanhunter\Desktop\erik-meije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275" y="4063132"/>
            <a:ext cx="2318658" cy="319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61258" y="307821"/>
            <a:ext cx="8528041" cy="1315731"/>
            <a:chOff x="261258" y="307821"/>
            <a:chExt cx="8528041" cy="1315731"/>
          </a:xfrm>
        </p:grpSpPr>
        <p:sp>
          <p:nvSpPr>
            <p:cNvPr id="14" name="TextBox 13"/>
            <p:cNvSpPr txBox="1"/>
            <p:nvPr/>
          </p:nvSpPr>
          <p:spPr>
            <a:xfrm>
              <a:off x="6501493" y="423223"/>
              <a:ext cx="228780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 err="1">
                  <a:latin typeface="Arial Black" pitchFamily="34" charset="0"/>
                </a:rPr>
                <a:t>i</a:t>
              </a:r>
              <a:r>
                <a:rPr lang="en-US" sz="7200" dirty="0" err="1" smtClean="0">
                  <a:latin typeface="Arial Black" pitchFamily="34" charset="0"/>
                </a:rPr>
                <a:t>ng</a:t>
              </a:r>
              <a:r>
                <a:rPr lang="en-US" sz="7200" dirty="0" smtClean="0">
                  <a:latin typeface="Arial Black" pitchFamily="34" charset="0"/>
                </a:rPr>
                <a:t>?</a:t>
              </a:r>
              <a:endParaRPr lang="en-US" sz="7200" dirty="0">
                <a:latin typeface="Arial Black" pitchFamily="34" charset="0"/>
              </a:endParaRPr>
            </a:p>
          </p:txBody>
        </p:sp>
        <p:pic>
          <p:nvPicPr>
            <p:cNvPr id="10" name="Picture 6" descr="C:\Users\bryanhunter\Desktop\MicrosoftResearch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8658" y="384205"/>
              <a:ext cx="4243388" cy="966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61258" y="307821"/>
              <a:ext cx="20204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Arial Rounded MT Bold" pitchFamily="34" charset="0"/>
                </a:rPr>
                <a:t>What should</a:t>
              </a:r>
              <a:endParaRPr lang="en-US" sz="2400" dirty="0">
                <a:latin typeface="Arial Rounded MT Bold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54593" y="874649"/>
              <a:ext cx="6623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Arial Black" pitchFamily="34" charset="0"/>
                </a:rPr>
                <a:t>be</a:t>
              </a:r>
              <a:endParaRPr lang="en-US" sz="2800" dirty="0">
                <a:latin typeface="Arial Black" pitchFamily="34" charset="0"/>
              </a:endParaRPr>
            </a:p>
          </p:txBody>
        </p:sp>
      </p:grpSp>
      <p:sp>
        <p:nvSpPr>
          <p:cNvPr id="21" name="Oval Callout 20"/>
          <p:cNvSpPr/>
          <p:nvPr/>
        </p:nvSpPr>
        <p:spPr>
          <a:xfrm>
            <a:off x="457200" y="1979151"/>
            <a:ext cx="6825342" cy="1335548"/>
          </a:xfrm>
          <a:prstGeom prst="wedgeEllipseCallout">
            <a:avLst>
              <a:gd name="adj1" fmla="val 29069"/>
              <a:gd name="adj2" fmla="val 121310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 err="1" smtClean="0">
                <a:solidFill>
                  <a:schemeClr val="tx1"/>
                </a:solidFill>
              </a:rPr>
              <a:t>Psst</a:t>
            </a:r>
            <a:r>
              <a:rPr lang="en-US" sz="3200" b="1" i="1" dirty="0" smtClean="0">
                <a:solidFill>
                  <a:schemeClr val="tx1"/>
                </a:solidFill>
              </a:rPr>
              <a:t>…don’t forget to show them my PDF</a:t>
            </a:r>
            <a:endParaRPr lang="en-US" sz="3200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37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304800"/>
            <a:ext cx="8686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“Learn Y</a:t>
            </a:r>
            <a:r>
              <a:rPr lang="en-US" sz="3200" b="1" dirty="0" smtClean="0">
                <a:solidFill>
                  <a:schemeClr val="bg1"/>
                </a:solidFill>
              </a:rPr>
              <a:t>ou Some </a:t>
            </a:r>
            <a:r>
              <a:rPr lang="en-US" sz="3200" b="1" dirty="0">
                <a:solidFill>
                  <a:schemeClr val="bg1"/>
                </a:solidFill>
              </a:rPr>
              <a:t>Erlang for Great </a:t>
            </a:r>
            <a:r>
              <a:rPr lang="en-US" sz="3200" b="1" dirty="0" smtClean="0">
                <a:solidFill>
                  <a:schemeClr val="bg1"/>
                </a:solidFill>
              </a:rPr>
              <a:t>Good!” </a:t>
            </a:r>
            <a:r>
              <a:rPr lang="en-US" sz="2800" dirty="0">
                <a:solidFill>
                  <a:schemeClr val="bg1"/>
                </a:solidFill>
              </a:rPr>
              <a:t>http://learnyousomeerlang.com/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-&gt; read this excellent and free online book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50" name="Picture 2" descr="Learn you Some Erlang for Great Good! A squid doing multitasking in space is drawn here by the way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560" y="1524000"/>
            <a:ext cx="5546880" cy="44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85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82"/>
    </mc:Choice>
    <mc:Fallback xmlns="">
      <p:transition spd="slow" advTm="23782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-&gt; read some books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02" y="1875653"/>
            <a:ext cx="2537598" cy="30451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50" y="1862138"/>
            <a:ext cx="2400300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838325"/>
            <a:ext cx="2552700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own Arrow Callout 1"/>
          <p:cNvSpPr/>
          <p:nvPr/>
        </p:nvSpPr>
        <p:spPr>
          <a:xfrm>
            <a:off x="3086100" y="762000"/>
            <a:ext cx="2971800" cy="914400"/>
          </a:xfrm>
          <a:prstGeom prst="downArrowCallou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Start here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68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078"/>
    </mc:Choice>
    <mc:Fallback xmlns="">
      <p:transition spd="slow" advTm="1910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304800"/>
            <a:ext cx="8686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Search “pragmatic </a:t>
            </a:r>
            <a:r>
              <a:rPr lang="en-US" sz="2800" dirty="0" err="1">
                <a:solidFill>
                  <a:schemeClr val="bg1"/>
                </a:solidFill>
              </a:rPr>
              <a:t>kevin</a:t>
            </a:r>
            <a:r>
              <a:rPr lang="en-US" sz="2800" dirty="0">
                <a:solidFill>
                  <a:schemeClr val="bg1"/>
                </a:solidFill>
              </a:rPr>
              <a:t> smith”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-&gt; c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ode alongside Kevin Smith for eight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screencasts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769" y="1143000"/>
            <a:ext cx="6748462" cy="471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296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426"/>
    </mc:Choice>
    <mc:Fallback xmlns="">
      <p:transition spd="slow" advTm="64426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65000"/>
                  </a:prstClr>
                </a:solidFill>
              </a:rPr>
              <a:t>How -&gt; visit my blog</a:t>
            </a:r>
            <a:endParaRPr lang="en-US" sz="24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06266" y="3052227"/>
            <a:ext cx="6531468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solidFill>
                  <a:prstClr val="white"/>
                </a:solidFill>
              </a:rPr>
              <a:t>My blog:</a:t>
            </a:r>
            <a:br>
              <a:rPr lang="en-US" sz="2000" dirty="0" smtClean="0">
                <a:solidFill>
                  <a:prstClr val="white"/>
                </a:solidFill>
              </a:rPr>
            </a:br>
            <a:endParaRPr lang="en-US" sz="2000" dirty="0" smtClean="0">
              <a:solidFill>
                <a:prstClr val="white"/>
              </a:solidFill>
            </a:endParaRPr>
          </a:p>
          <a:p>
            <a:pPr algn="ctr"/>
            <a:r>
              <a:rPr lang="en-US" sz="2800" dirty="0" smtClean="0">
                <a:solidFill>
                  <a:prstClr val="white"/>
                </a:solidFill>
              </a:rPr>
              <a:t>http</a:t>
            </a:r>
            <a:r>
              <a:rPr lang="en-US" sz="2800" dirty="0">
                <a:solidFill>
                  <a:prstClr val="white"/>
                </a:solidFill>
              </a:rPr>
              <a:t>://freshbrewedcode.com/bryanhunter/</a:t>
            </a:r>
          </a:p>
        </p:txBody>
      </p:sp>
      <p:pic>
        <p:nvPicPr>
          <p:cNvPr id="2050" name="Picture 2" descr="Bryan's Bl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0"/>
            <a:ext cx="9144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07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69"/>
    </mc:Choice>
    <mc:Fallback xmlns="">
      <p:transition spd="slow" advTm="12469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609600"/>
            <a:ext cx="8610600" cy="5715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 smtClean="0"/>
              <a:t>“Erlang is a programming language used to build </a:t>
            </a:r>
          </a:p>
          <a:p>
            <a:pPr marL="0" indent="0" algn="ctr">
              <a:buNone/>
            </a:pPr>
            <a:r>
              <a:rPr lang="en-US" sz="4800" b="1" dirty="0" smtClean="0"/>
              <a:t>massively scalable</a:t>
            </a:r>
            <a:r>
              <a:rPr lang="en-US" sz="4800" dirty="0" smtClean="0"/>
              <a:t> </a:t>
            </a:r>
          </a:p>
          <a:p>
            <a:pPr marL="0" indent="0" algn="ctr">
              <a:buNone/>
            </a:pPr>
            <a:r>
              <a:rPr lang="en-US" sz="4800" b="1" dirty="0" smtClean="0"/>
              <a:t>soft real-time</a:t>
            </a:r>
            <a:r>
              <a:rPr lang="en-US" sz="4800" dirty="0" smtClean="0"/>
              <a:t> systems </a:t>
            </a:r>
          </a:p>
          <a:p>
            <a:pPr marL="0" indent="0" algn="ctr">
              <a:buNone/>
            </a:pPr>
            <a:r>
              <a:rPr lang="en-US" sz="4800" dirty="0" smtClean="0"/>
              <a:t>with requirements on </a:t>
            </a:r>
            <a:r>
              <a:rPr lang="en-US" sz="4800" b="1" dirty="0" smtClean="0"/>
              <a:t>high availability</a:t>
            </a:r>
            <a:r>
              <a:rPr lang="en-US" sz="4800" dirty="0" smtClean="0"/>
              <a:t>”</a:t>
            </a:r>
          </a:p>
          <a:p>
            <a:pPr marL="0" indent="0" algn="ctr">
              <a:buNone/>
            </a:pPr>
            <a:r>
              <a:rPr lang="en-US" sz="3500" dirty="0" smtClean="0"/>
              <a:t>		</a:t>
            </a:r>
            <a:r>
              <a:rPr lang="en-US" sz="2800" dirty="0" smtClean="0"/>
              <a:t>-from www.erlang.org</a:t>
            </a:r>
          </a:p>
        </p:txBody>
      </p:sp>
    </p:spTree>
    <p:extLst>
      <p:ext uri="{BB962C8B-B14F-4D97-AF65-F5344CB8AC3E}">
        <p14:creationId xmlns:p14="http://schemas.microsoft.com/office/powerpoint/2010/main" val="40981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How -&gt; </a:t>
            </a:r>
            <a:r>
              <a:rPr lang="en-US" sz="2400" b="1" dirty="0" smtClean="0">
                <a:solidFill>
                  <a:schemeClr val="bg1"/>
                </a:solidFill>
              </a:rPr>
              <a:t>Nag </a:t>
            </a:r>
            <a:r>
              <a:rPr lang="en-US" sz="2400" b="1" dirty="0" err="1" smtClean="0">
                <a:solidFill>
                  <a:schemeClr val="bg1"/>
                </a:solidFill>
              </a:rPr>
              <a:t>Pluralsight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069" y="304800"/>
            <a:ext cx="4953861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08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18"/>
    </mc:Choice>
    <mc:Fallback xmlns="">
      <p:transition spd="slow" advTm="52418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-12358" y="-3"/>
            <a:ext cx="9156357" cy="4572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65000"/>
                  </a:prstClr>
                </a:solidFill>
              </a:rPr>
              <a:t>How -&gt; buy your tickets now</a:t>
            </a:r>
            <a:endParaRPr lang="en-US" sz="24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4953000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prstClr val="white"/>
                </a:solidFill>
              </a:rPr>
              <a:t>http://lambdajam.com</a:t>
            </a:r>
            <a:endParaRPr lang="en-US" sz="5400" b="1" dirty="0">
              <a:solidFill>
                <a:prstClr val="white"/>
              </a:solidFill>
            </a:endParaRPr>
          </a:p>
        </p:txBody>
      </p:sp>
      <p:pic>
        <p:nvPicPr>
          <p:cNvPr id="4098" name="Picture 2" descr="Lambda J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55070"/>
            <a:ext cx="85725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77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18"/>
    </mc:Choice>
    <mc:Fallback xmlns="">
      <p:transition spd="slow" advTm="52418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-12358" y="-3"/>
            <a:ext cx="9156357" cy="4572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65000"/>
                  </a:prstClr>
                </a:solidFill>
              </a:rPr>
              <a:t>How -&gt; Come to Nashville in October!</a:t>
            </a:r>
            <a:endParaRPr lang="en-US" sz="24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4953000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prstClr val="white"/>
                </a:solidFill>
              </a:rPr>
              <a:t>http://erlangcamp.com</a:t>
            </a:r>
            <a:endParaRPr lang="en-US" sz="5400" b="1" dirty="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28600"/>
            <a:ext cx="7796563" cy="424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58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18"/>
    </mc:Choice>
    <mc:Fallback xmlns="">
      <p:transition spd="slow" advTm="52418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-12358" y="0"/>
            <a:ext cx="9156357" cy="4572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white">
                    <a:lumMod val="65000"/>
                  </a:prstClr>
                </a:solidFill>
              </a:rPr>
              <a:t>How -&gt; Better yet; pack up and move to Nashville!</a:t>
            </a:r>
            <a:endParaRPr lang="en-US" sz="24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5320" y="5020270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prstClr val="white"/>
                </a:solidFill>
              </a:rPr>
              <a:t>http://nashfp.org</a:t>
            </a:r>
            <a:endParaRPr lang="en-US" sz="5400" b="1" dirty="0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720" y="429998"/>
            <a:ext cx="6934200" cy="292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18"/>
    </mc:Choice>
    <mc:Fallback xmlns="">
      <p:transition spd="slow" advTm="52418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600" y="762000"/>
            <a:ext cx="73152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000" dirty="0">
                <a:solidFill>
                  <a:schemeClr val="bg1"/>
                </a:solidFill>
              </a:rPr>
              <a:t>Bryan </a:t>
            </a:r>
            <a:r>
              <a:rPr lang="en-US" sz="4000" dirty="0" smtClean="0">
                <a:solidFill>
                  <a:schemeClr val="bg1"/>
                </a:solidFill>
              </a:rPr>
              <a:t>Hunter</a:t>
            </a:r>
            <a:endParaRPr lang="en-US" sz="28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3600" dirty="0">
                <a:solidFill>
                  <a:schemeClr val="bg1"/>
                </a:solidFill>
              </a:rPr>
              <a:t>Twitter: @</a:t>
            </a:r>
            <a:r>
              <a:rPr lang="en-US" sz="3600" dirty="0" err="1">
                <a:solidFill>
                  <a:schemeClr val="bg1"/>
                </a:solidFill>
              </a:rPr>
              <a:t>bryan_hunter</a:t>
            </a:r>
            <a:endParaRPr lang="en-US" sz="36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Email</a:t>
            </a:r>
            <a:r>
              <a:rPr lang="en-US" sz="3200" dirty="0">
                <a:solidFill>
                  <a:schemeClr val="bg1"/>
                </a:solidFill>
              </a:rPr>
              <a:t>: </a:t>
            </a:r>
            <a:r>
              <a:rPr lang="en-US" sz="3200" dirty="0" smtClean="0">
                <a:solidFill>
                  <a:schemeClr val="bg1"/>
                </a:solidFill>
              </a:rPr>
              <a:t>bryan.hunter@fireflylogic.com</a:t>
            </a:r>
          </a:p>
          <a:p>
            <a:r>
              <a:rPr lang="en-US" sz="3200" dirty="0">
                <a:solidFill>
                  <a:schemeClr val="bg1"/>
                </a:solidFill>
              </a:rPr>
              <a:t>Blog: </a:t>
            </a:r>
            <a:r>
              <a:rPr lang="en-US" sz="3200" dirty="0" smtClean="0">
                <a:solidFill>
                  <a:schemeClr val="bg1"/>
                </a:solidFill>
              </a:rPr>
              <a:t>codeswamp.com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How -&gt; keep in touch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474" y="3810000"/>
            <a:ext cx="1685925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81075" y="3505200"/>
            <a:ext cx="5191125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000" dirty="0">
                <a:solidFill>
                  <a:schemeClr val="bg1"/>
                </a:solidFill>
              </a:rPr>
              <a:t>Firefly Logic, Inc.</a:t>
            </a:r>
          </a:p>
          <a:p>
            <a:r>
              <a:rPr lang="en-US" sz="3200" dirty="0">
                <a:solidFill>
                  <a:schemeClr val="bg1"/>
                </a:solidFill>
              </a:rPr>
              <a:t>1000 Main Street, Suite 201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Nashville, TN </a:t>
            </a:r>
            <a:r>
              <a:rPr lang="en-US" sz="3200" dirty="0" smtClean="0">
                <a:solidFill>
                  <a:schemeClr val="bg1"/>
                </a:solidFill>
              </a:rPr>
              <a:t>37206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http://fireflylogic.com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09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18"/>
    </mc:Choice>
    <mc:Fallback xmlns="">
      <p:transition spd="slow" advTm="52418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98" y="391628"/>
            <a:ext cx="3889293" cy="28361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563" y="3413914"/>
            <a:ext cx="3884037" cy="27134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563" y="391628"/>
            <a:ext cx="3884037" cy="28425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 descr="File:Erlang 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922" y="4953000"/>
            <a:ext cx="1327244" cy="1074732"/>
          </a:xfrm>
          <a:prstGeom prst="rect">
            <a:avLst/>
          </a:prstGeom>
          <a:solidFill>
            <a:schemeClr val="bg1"/>
          </a:solidFill>
          <a:ln cmpd="sng">
            <a:noFill/>
          </a:ln>
        </p:spPr>
      </p:pic>
      <p:sp>
        <p:nvSpPr>
          <p:cNvPr id="10" name="Explosion 2 9"/>
          <p:cNvSpPr/>
          <p:nvPr/>
        </p:nvSpPr>
        <p:spPr>
          <a:xfrm rot="1140676">
            <a:off x="3070365" y="401803"/>
            <a:ext cx="1458671" cy="1250712"/>
          </a:xfrm>
          <a:prstGeom prst="irregularSeal2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Joe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Explosion 2 10"/>
          <p:cNvSpPr/>
          <p:nvPr/>
        </p:nvSpPr>
        <p:spPr>
          <a:xfrm rot="20544106">
            <a:off x="4841386" y="430348"/>
            <a:ext cx="1737273" cy="1250712"/>
          </a:xfrm>
          <a:prstGeom prst="irregularSeal2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Mike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2" name="Explosion 2 11"/>
          <p:cNvSpPr/>
          <p:nvPr/>
        </p:nvSpPr>
        <p:spPr>
          <a:xfrm rot="1590810">
            <a:off x="4443794" y="5047578"/>
            <a:ext cx="2119488" cy="1250712"/>
          </a:xfrm>
          <a:prstGeom prst="irregularSeal2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Robert</a:t>
            </a:r>
          </a:p>
        </p:txBody>
      </p:sp>
      <p:pic>
        <p:nvPicPr>
          <p:cNvPr id="13" name="Picture 16" descr="http://1.bp.blogspot.com/-QfKp0y10RzY/Twl39vIdIbI/AAAAAAAAAhI/pDN4BSsSqt4/s1600/ericsson-logo.g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812" y="3780258"/>
            <a:ext cx="3025464" cy="62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625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35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OTP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293433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48000" y="5722640"/>
            <a:ext cx="5486400" cy="769441"/>
          </a:xfrm>
          <a:prstGeom prst="rect">
            <a:avLst/>
          </a:prstGeom>
          <a:solidFill>
            <a:schemeClr val="tx1">
              <a:alpha val="35000"/>
            </a:schemeClr>
          </a:solidFill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FEED41"/>
                </a:solidFill>
              </a:rPr>
              <a:t>Erlang Runtime System</a:t>
            </a:r>
          </a:p>
        </p:txBody>
      </p:sp>
    </p:spTree>
    <p:extLst>
      <p:ext uri="{BB962C8B-B14F-4D97-AF65-F5344CB8AC3E}">
        <p14:creationId xmlns:p14="http://schemas.microsoft.com/office/powerpoint/2010/main" val="140346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ull-size image (32 K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029200" y="4271194"/>
            <a:ext cx="2667000" cy="188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ull-size image (58 K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007" y="2208360"/>
            <a:ext cx="3427318" cy="151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ull-size image (27 K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007" y="4271194"/>
            <a:ext cx="1891393" cy="189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ull-size image (31 K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126" y="2209800"/>
            <a:ext cx="2055074" cy="1586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1.bp.blogspot.com/-QfKp0y10RzY/Twl39vIdIbI/AAAAAAAAAhI/pDN4BSsSqt4/s1600/ericsson-logo.g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507378"/>
            <a:ext cx="5648325" cy="115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92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28600" y="6248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Erlang is proven</a:t>
            </a:r>
            <a:endParaRPr lang="en-US" sz="24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81001" y="3250886"/>
            <a:ext cx="3889293" cy="2713409"/>
          </a:xfrm>
          <a:prstGeom prst="rect">
            <a:avLst/>
          </a:prstGeom>
          <a:solidFill>
            <a:schemeClr val="bg1"/>
          </a:solidFill>
          <a:ln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8" name="Picture 2" descr="File:Erlang 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34" y="3819273"/>
            <a:ext cx="2199826" cy="1781303"/>
          </a:xfrm>
          <a:prstGeom prst="rect">
            <a:avLst/>
          </a:prstGeom>
          <a:solidFill>
            <a:schemeClr val="bg1"/>
          </a:solidFill>
          <a:ln cmpd="sng">
            <a:noFill/>
          </a:ln>
        </p:spPr>
      </p:pic>
      <p:pic>
        <p:nvPicPr>
          <p:cNvPr id="2050" name="Picture 2" descr="Faceboo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560" y="365247"/>
            <a:ext cx="803794" cy="80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mazon.co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652321"/>
            <a:ext cx="2080317" cy="39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-Mobile logo.sv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9725"/>
            <a:ext cx="190500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806" y="1722989"/>
            <a:ext cx="1062794" cy="94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RabbitMQ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381374"/>
            <a:ext cx="1905000" cy="50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GitHub.sv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240" y="4568218"/>
            <a:ext cx="1333500" cy="59055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68" name="Picture 20" descr="Riak 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5229036"/>
            <a:ext cx="1668258" cy="63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Ericsson logo.sv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466974"/>
            <a:ext cx="1905000" cy="42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C:\Users\OJ\Desktop\logo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77072"/>
            <a:ext cx="1905000" cy="571500"/>
          </a:xfrm>
          <a:prstGeom prst="rect">
            <a:avLst/>
          </a:prstGeom>
          <a:noFill/>
        </p:spPr>
      </p:pic>
      <p:pic>
        <p:nvPicPr>
          <p:cNvPr id="17" name="Picture 12" descr="C:\Users\OJ\Desktop\motorola-logo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449" y="1883790"/>
            <a:ext cx="1592982" cy="1136327"/>
          </a:xfrm>
          <a:prstGeom prst="rect">
            <a:avLst/>
          </a:prstGeom>
          <a:noFill/>
          <a:extLst/>
        </p:spPr>
      </p:pic>
      <p:pic>
        <p:nvPicPr>
          <p:cNvPr id="18" name="Picture 1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349" y="1307454"/>
            <a:ext cx="1861989" cy="517593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19" name="Picture 15" descr="C:\Users\OJ\Desktop\imgres.jp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1961963"/>
            <a:ext cx="1524000" cy="714375"/>
          </a:xfrm>
          <a:prstGeom prst="rect">
            <a:avLst/>
          </a:prstGeom>
          <a:noFill/>
          <a:extLst/>
        </p:spPr>
      </p:pic>
      <p:pic>
        <p:nvPicPr>
          <p:cNvPr id="1026" name="Picture 2" descr="C:\Users\bryanhunter\Desktop\logo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344" y="420406"/>
            <a:ext cx="1873056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readwrite.com/files/files/files/cloud/opscode_logo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865" y="5534025"/>
            <a:ext cx="12858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https://news.google.com/news/tbn/dh-3j269JzoJ/6.jp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32766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105400" y="4120152"/>
            <a:ext cx="1850144" cy="6804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267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43"/>
    </mc:Choice>
    <mc:Fallback xmlns="">
      <p:transition spd="slow" advTm="6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6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9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15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65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85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5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8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5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3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33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63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33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2200" y="1534560"/>
            <a:ext cx="4419600" cy="18589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i</a:t>
            </a:r>
            <a:r>
              <a:rPr lang="en-US" dirty="0" smtClean="0">
                <a:solidFill>
                  <a:schemeClr val="bg1"/>
                </a:solidFill>
              </a:rPr>
              <a:t>s a special-purpose </a:t>
            </a:r>
          </a:p>
          <a:p>
            <a:pPr marL="0" indent="0" algn="ctr">
              <a:buNone/>
            </a:pPr>
            <a:r>
              <a:rPr lang="en-US" sz="3600" b="1" dirty="0" smtClean="0">
                <a:solidFill>
                  <a:schemeClr val="bg1"/>
                </a:solidFill>
              </a:rPr>
              <a:t>operating system </a:t>
            </a:r>
            <a:endParaRPr lang="en-US" sz="36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built for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1524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The Erlang Runtime System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057400" y="3641724"/>
            <a:ext cx="50292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</a:rPr>
              <a:t>fault-tolerance,</a:t>
            </a:r>
            <a:endParaRPr lang="en-US" sz="4400" b="1" dirty="0">
              <a:solidFill>
                <a:schemeClr val="bg1"/>
              </a:solidFill>
            </a:endParaRPr>
          </a:p>
          <a:p>
            <a:pPr algn="ctr"/>
            <a:r>
              <a:rPr lang="en-US" sz="4400" b="1" dirty="0" smtClean="0">
                <a:solidFill>
                  <a:schemeClr val="bg1"/>
                </a:solidFill>
              </a:rPr>
              <a:t>concurrency,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</a:rPr>
              <a:t>a</a:t>
            </a:r>
            <a:r>
              <a:rPr lang="en-US" sz="4400" b="1" dirty="0" smtClean="0">
                <a:solidFill>
                  <a:schemeClr val="bg1"/>
                </a:solidFill>
              </a:rPr>
              <a:t>nd distribution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81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0.3|0.1|0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3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969</Words>
  <Application>Microsoft Office PowerPoint</Application>
  <PresentationFormat>On-screen Show (4:3)</PresentationFormat>
  <Paragraphs>367</Paragraphs>
  <Slides>44</Slides>
  <Notes>39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Arial Black</vt:lpstr>
      <vt:lpstr>Arial Rounded MT Bold</vt:lpstr>
      <vt:lpstr>Calibri</vt:lpstr>
      <vt:lpstr>Century Gothic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OTP</vt:lpstr>
      <vt:lpstr>PowerPoint Presentation</vt:lpstr>
      <vt:lpstr>PowerPoint Presentation</vt:lpstr>
      <vt:lpstr> </vt:lpstr>
      <vt:lpstr>Erlang Runtime System (in-context)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kernel</vt:lpstr>
      <vt:lpstr>Internals of the ERTS</vt:lpstr>
      <vt:lpstr>PowerPoint Presentation</vt:lpstr>
      <vt:lpstr>PowerPoint Presentation</vt:lpstr>
      <vt:lpstr>PowerPoint Presentation</vt:lpstr>
      <vt:lpstr>Erlang Processes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Distribution and Nodes</vt:lpstr>
      <vt:lpstr>Erlang Port Mapper Daemon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2012-08-30T05:05:40Z</dcterms:created>
  <dcterms:modified xsi:type="dcterms:W3CDTF">2013-04-27T18:01:13Z</dcterms:modified>
</cp:coreProperties>
</file>